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93" r:id="rId2"/>
    <p:sldId id="256" r:id="rId3"/>
    <p:sldId id="277" r:id="rId4"/>
    <p:sldId id="274" r:id="rId5"/>
    <p:sldId id="279" r:id="rId6"/>
    <p:sldId id="284" r:id="rId7"/>
    <p:sldId id="278" r:id="rId8"/>
    <p:sldId id="271" r:id="rId9"/>
    <p:sldId id="267" r:id="rId10"/>
    <p:sldId id="266" r:id="rId11"/>
    <p:sldId id="269" r:id="rId12"/>
    <p:sldId id="280" r:id="rId13"/>
    <p:sldId id="259" r:id="rId14"/>
    <p:sldId id="287" r:id="rId15"/>
    <p:sldId id="294" r:id="rId16"/>
    <p:sldId id="297" r:id="rId17"/>
    <p:sldId id="282" r:id="rId18"/>
    <p:sldId id="296" r:id="rId19"/>
    <p:sldId id="268" r:id="rId20"/>
    <p:sldId id="286" r:id="rId21"/>
    <p:sldId id="289" r:id="rId2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8" autoAdjust="0"/>
    <p:restoredTop sz="71481" autoAdjust="0"/>
  </p:normalViewPr>
  <p:slideViewPr>
    <p:cSldViewPr>
      <p:cViewPr varScale="1">
        <p:scale>
          <a:sx n="83" d="100"/>
          <a:sy n="83" d="100"/>
        </p:scale>
        <p:origin x="-137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236B7-52F9-D644-AFE5-019EA4A31D11}" type="datetimeFigureOut">
              <a:rPr lang="en-GB" smtClean="0"/>
              <a:pPr/>
              <a:t>02/04/2016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C11EC-4F4A-F148-A915-AF721CBC3A14}" type="slidenum">
              <a:rPr lang="en-GB" smtClean="0"/>
              <a:pPr/>
              <a:t>‹Nr.›</a:t>
            </a:fld>
            <a:endParaRPr lang="en-GB"/>
          </a:p>
        </p:txBody>
      </p:sp>
    </p:spTree>
    <p:extLst>
      <p:ext uri="{BB962C8B-B14F-4D97-AF65-F5344CB8AC3E}">
        <p14:creationId xmlns="" xmlns:p14="http://schemas.microsoft.com/office/powerpoint/2010/main" val="14569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0C7C11EC-4F4A-F148-A915-AF721CBC3A14}" type="slidenum">
              <a:rPr lang="en-GB" smtClean="0"/>
              <a:pPr/>
              <a:t>1</a:t>
            </a:fld>
            <a:endParaRPr lang="en-GB"/>
          </a:p>
        </p:txBody>
      </p:sp>
    </p:spTree>
    <p:extLst>
      <p:ext uri="{BB962C8B-B14F-4D97-AF65-F5344CB8AC3E}">
        <p14:creationId xmlns="" xmlns:p14="http://schemas.microsoft.com/office/powerpoint/2010/main" val="504153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Instead of drawing a river some students are asked to build a Lego model to</a:t>
            </a:r>
            <a:r>
              <a:rPr lang="en-GB" baseline="0" dirty="0" smtClean="0"/>
              <a:t> reflect on their learning. </a:t>
            </a:r>
            <a:endParaRPr lang="en-GB" dirty="0"/>
          </a:p>
        </p:txBody>
      </p:sp>
      <p:sp>
        <p:nvSpPr>
          <p:cNvPr id="4" name="Slide Number Placeholder 3"/>
          <p:cNvSpPr>
            <a:spLocks noGrp="1"/>
          </p:cNvSpPr>
          <p:nvPr>
            <p:ph type="sldNum" sz="quarter" idx="10"/>
          </p:nvPr>
        </p:nvSpPr>
        <p:spPr/>
        <p:txBody>
          <a:bodyPr/>
          <a:lstStyle/>
          <a:p>
            <a:fld id="{0C7C11EC-4F4A-F148-A915-AF721CBC3A14}" type="slidenum">
              <a:rPr lang="en-GB" smtClean="0"/>
              <a:pPr/>
              <a:t>10</a:t>
            </a:fld>
            <a:endParaRPr lang="en-GB"/>
          </a:p>
        </p:txBody>
      </p:sp>
    </p:spTree>
    <p:extLst>
      <p:ext uri="{BB962C8B-B14F-4D97-AF65-F5344CB8AC3E}">
        <p14:creationId xmlns="" xmlns:p14="http://schemas.microsoft.com/office/powerpoint/2010/main" val="1498599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a:t>
            </a:r>
            <a:r>
              <a:rPr lang="en-GB" baseline="0" dirty="0" smtClean="0"/>
              <a:t> one </a:t>
            </a:r>
            <a:r>
              <a:rPr lang="en-GB" dirty="0" smtClean="0"/>
              <a:t>example of such</a:t>
            </a:r>
            <a:r>
              <a:rPr lang="en-GB" baseline="0" dirty="0" smtClean="0"/>
              <a:t> a learning journey.</a:t>
            </a:r>
          </a:p>
          <a:p>
            <a:endParaRPr lang="en-GB" dirty="0"/>
          </a:p>
        </p:txBody>
      </p:sp>
      <p:sp>
        <p:nvSpPr>
          <p:cNvPr id="4" name="Slide Number Placeholder 3"/>
          <p:cNvSpPr>
            <a:spLocks noGrp="1"/>
          </p:cNvSpPr>
          <p:nvPr>
            <p:ph type="sldNum" sz="quarter" idx="10"/>
          </p:nvPr>
        </p:nvSpPr>
        <p:spPr/>
        <p:txBody>
          <a:bodyPr/>
          <a:lstStyle/>
          <a:p>
            <a:fld id="{0C7C11EC-4F4A-F148-A915-AF721CBC3A14}" type="slidenum">
              <a:rPr lang="en-GB" smtClean="0"/>
              <a:pPr/>
              <a:t>11</a:t>
            </a:fld>
            <a:endParaRPr lang="en-GB"/>
          </a:p>
        </p:txBody>
      </p:sp>
    </p:spTree>
    <p:extLst>
      <p:ext uri="{BB962C8B-B14F-4D97-AF65-F5344CB8AC3E}">
        <p14:creationId xmlns="" xmlns:p14="http://schemas.microsoft.com/office/powerpoint/2010/main" val="191487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Muslim </a:t>
            </a:r>
            <a:r>
              <a:rPr lang="en-US" sz="1200" kern="1200" dirty="0" smtClean="0">
                <a:solidFill>
                  <a:schemeClr val="tx1"/>
                </a:solidFill>
                <a:latin typeface="+mn-lt"/>
                <a:ea typeface="+mn-ea"/>
                <a:cs typeface="+mn-cs"/>
              </a:rPr>
              <a:t>history from the dawn of Islam to the fall of the Ottoman </a:t>
            </a:r>
            <a:r>
              <a:rPr lang="en-US" sz="1200" kern="1200" dirty="0" smtClean="0">
                <a:solidFill>
                  <a:schemeClr val="tx1"/>
                </a:solidFill>
                <a:latin typeface="+mn-lt"/>
                <a:ea typeface="+mn-ea"/>
                <a:cs typeface="+mn-cs"/>
              </a:rPr>
              <a:t>Empire</a:t>
            </a:r>
          </a:p>
          <a:p>
            <a:r>
              <a:rPr lang="en-US" sz="1200" kern="1200" dirty="0" smtClean="0">
                <a:solidFill>
                  <a:schemeClr val="tx1"/>
                </a:solidFill>
                <a:latin typeface="+mn-lt"/>
                <a:ea typeface="+mn-ea"/>
                <a:cs typeface="+mn-cs"/>
              </a:rPr>
              <a:t>Students explore </a:t>
            </a:r>
            <a:r>
              <a:rPr lang="en-US" sz="1200" kern="1200" dirty="0" smtClean="0">
                <a:solidFill>
                  <a:schemeClr val="tx1"/>
                </a:solidFill>
                <a:latin typeface="+mn-lt"/>
                <a:ea typeface="+mn-ea"/>
                <a:cs typeface="+mn-cs"/>
              </a:rPr>
              <a:t>the links between their course content and the curriculum they </a:t>
            </a:r>
            <a:r>
              <a:rPr lang="en-US" sz="1200" kern="1200" dirty="0" smtClean="0">
                <a:solidFill>
                  <a:schemeClr val="tx1"/>
                </a:solidFill>
                <a:latin typeface="+mn-lt"/>
                <a:ea typeface="+mn-ea"/>
                <a:cs typeface="+mn-cs"/>
              </a:rPr>
              <a:t>teach</a:t>
            </a:r>
          </a:p>
          <a:p>
            <a:endParaRPr lang="de-A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endParaRPr lang="de-AT"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0C7C11EC-4F4A-F148-A915-AF721CBC3A14}" type="slidenum">
              <a:rPr lang="en-GB" smtClean="0"/>
              <a:pPr/>
              <a:t>12</a:t>
            </a:fld>
            <a:endParaRPr lang="en-GB"/>
          </a:p>
        </p:txBody>
      </p:sp>
    </p:spTree>
    <p:extLst>
      <p:ext uri="{BB962C8B-B14F-4D97-AF65-F5344CB8AC3E}">
        <p14:creationId xmlns="" xmlns:p14="http://schemas.microsoft.com/office/powerpoint/2010/main" val="308187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smtClean="0"/>
              <a:t>In order </a:t>
            </a:r>
            <a:r>
              <a:rPr lang="de-AT" dirty="0" err="1" smtClean="0"/>
              <a:t>to</a:t>
            </a:r>
            <a:r>
              <a:rPr lang="de-AT" dirty="0" smtClean="0"/>
              <a:t> </a:t>
            </a:r>
            <a:r>
              <a:rPr lang="de-AT" dirty="0" err="1" smtClean="0"/>
              <a:t>be</a:t>
            </a:r>
            <a:r>
              <a:rPr lang="de-AT" dirty="0" smtClean="0"/>
              <a:t> </a:t>
            </a:r>
            <a:r>
              <a:rPr lang="de-AT" dirty="0" err="1" smtClean="0"/>
              <a:t>able</a:t>
            </a:r>
            <a:r>
              <a:rPr lang="de-AT" dirty="0" smtClean="0"/>
              <a:t> </a:t>
            </a:r>
            <a:r>
              <a:rPr lang="de-AT" dirty="0" err="1" smtClean="0"/>
              <a:t>to</a:t>
            </a:r>
            <a:r>
              <a:rPr lang="de-AT" dirty="0" smtClean="0"/>
              <a:t> </a:t>
            </a:r>
            <a:r>
              <a:rPr lang="de-AT" dirty="0" err="1" smtClean="0"/>
              <a:t>make</a:t>
            </a:r>
            <a:r>
              <a:rPr lang="de-AT" dirty="0" smtClean="0"/>
              <a:t> </a:t>
            </a:r>
            <a:r>
              <a:rPr lang="de-AT" dirty="0" err="1" smtClean="0"/>
              <a:t>connections</a:t>
            </a:r>
            <a:r>
              <a:rPr lang="de-AT" dirty="0" smtClean="0"/>
              <a:t> out </a:t>
            </a:r>
            <a:r>
              <a:rPr lang="de-AT" dirty="0" err="1" smtClean="0"/>
              <a:t>to</a:t>
            </a:r>
            <a:r>
              <a:rPr lang="de-AT" dirty="0" smtClean="0"/>
              <a:t> </a:t>
            </a:r>
            <a:r>
              <a:rPr lang="de-AT" dirty="0" err="1" smtClean="0"/>
              <a:t>the</a:t>
            </a:r>
            <a:r>
              <a:rPr lang="de-AT" dirty="0" smtClean="0"/>
              <a:t> </a:t>
            </a:r>
            <a:r>
              <a:rPr lang="de-AT" dirty="0" err="1" smtClean="0"/>
              <a:t>world</a:t>
            </a:r>
            <a:r>
              <a:rPr lang="de-AT" dirty="0" smtClean="0"/>
              <a:t>, </a:t>
            </a:r>
            <a:r>
              <a:rPr lang="de-AT" dirty="0" err="1" smtClean="0"/>
              <a:t>sometimes</a:t>
            </a:r>
            <a:r>
              <a:rPr lang="de-AT" dirty="0" smtClean="0"/>
              <a:t> </a:t>
            </a:r>
            <a:r>
              <a:rPr lang="de-AT" dirty="0" err="1" smtClean="0"/>
              <a:t>it</a:t>
            </a:r>
            <a:r>
              <a:rPr lang="de-AT" dirty="0" smtClean="0"/>
              <a:t> </a:t>
            </a:r>
            <a:r>
              <a:rPr lang="de-AT" dirty="0" err="1" smtClean="0"/>
              <a:t>is</a:t>
            </a:r>
            <a:r>
              <a:rPr lang="de-AT" dirty="0" smtClean="0"/>
              <a:t> </a:t>
            </a:r>
            <a:r>
              <a:rPr lang="de-AT" dirty="0" err="1" smtClean="0"/>
              <a:t>necessary</a:t>
            </a:r>
            <a:r>
              <a:rPr lang="de-AT" dirty="0" smtClean="0"/>
              <a:t> </a:t>
            </a:r>
            <a:r>
              <a:rPr lang="de-AT" dirty="0" err="1" smtClean="0"/>
              <a:t>to</a:t>
            </a:r>
            <a:r>
              <a:rPr lang="de-AT" dirty="0" smtClean="0"/>
              <a:t> bring </a:t>
            </a:r>
            <a:r>
              <a:rPr lang="de-AT" dirty="0" err="1" smtClean="0"/>
              <a:t>the</a:t>
            </a:r>
            <a:r>
              <a:rPr lang="de-AT" dirty="0" smtClean="0"/>
              <a:t> </a:t>
            </a:r>
            <a:r>
              <a:rPr lang="de-AT" dirty="0" err="1" smtClean="0"/>
              <a:t>world</a:t>
            </a:r>
            <a:r>
              <a:rPr lang="de-AT" dirty="0" smtClean="0"/>
              <a:t> in</a:t>
            </a:r>
            <a:r>
              <a:rPr lang="de-AT" dirty="0" smtClean="0"/>
              <a:t>.</a:t>
            </a:r>
            <a:endParaRPr lang="de-AT" dirty="0" smtClean="0"/>
          </a:p>
        </p:txBody>
      </p:sp>
      <p:sp>
        <p:nvSpPr>
          <p:cNvPr id="4" name="Foliennummernplatzhalter 3"/>
          <p:cNvSpPr>
            <a:spLocks noGrp="1"/>
          </p:cNvSpPr>
          <p:nvPr>
            <p:ph type="sldNum" sz="quarter" idx="10"/>
          </p:nvPr>
        </p:nvSpPr>
        <p:spPr/>
        <p:txBody>
          <a:bodyPr/>
          <a:lstStyle/>
          <a:p>
            <a:fld id="{0C7C11EC-4F4A-F148-A915-AF721CBC3A14}" type="slidenum">
              <a:rPr lang="en-GB" smtClean="0"/>
              <a:pPr/>
              <a:t>13</a:t>
            </a:fld>
            <a:endParaRPr lang="en-GB"/>
          </a:p>
        </p:txBody>
      </p:sp>
    </p:spTree>
    <p:extLst>
      <p:ext uri="{BB962C8B-B14F-4D97-AF65-F5344CB8AC3E}">
        <p14:creationId xmlns="" xmlns:p14="http://schemas.microsoft.com/office/powerpoint/2010/main" val="587750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Field </a:t>
            </a:r>
            <a:r>
              <a:rPr lang="en-GB" dirty="0" smtClean="0"/>
              <a:t>trips within</a:t>
            </a:r>
            <a:r>
              <a:rPr lang="en-GB" baseline="0" dirty="0" smtClean="0"/>
              <a:t> the UK and to Spain </a:t>
            </a:r>
          </a:p>
        </p:txBody>
      </p:sp>
      <p:sp>
        <p:nvSpPr>
          <p:cNvPr id="4" name="Slide Number Placeholder 3"/>
          <p:cNvSpPr>
            <a:spLocks noGrp="1"/>
          </p:cNvSpPr>
          <p:nvPr>
            <p:ph type="sldNum" sz="quarter" idx="10"/>
          </p:nvPr>
        </p:nvSpPr>
        <p:spPr/>
        <p:txBody>
          <a:bodyPr/>
          <a:lstStyle/>
          <a:p>
            <a:fld id="{0C7C11EC-4F4A-F148-A915-AF721CBC3A14}" type="slidenum">
              <a:rPr lang="en-GB" smtClean="0"/>
              <a:pPr/>
              <a:t>14</a:t>
            </a:fld>
            <a:endParaRPr lang="en-GB"/>
          </a:p>
        </p:txBody>
      </p:sp>
    </p:spTree>
    <p:extLst>
      <p:ext uri="{BB962C8B-B14F-4D97-AF65-F5344CB8AC3E}">
        <p14:creationId xmlns="" xmlns:p14="http://schemas.microsoft.com/office/powerpoint/2010/main" val="1570629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STEP</a:t>
            </a:r>
            <a:r>
              <a:rPr lang="de-AT" baseline="0" dirty="0" smtClean="0"/>
              <a:t> also </a:t>
            </a:r>
            <a:r>
              <a:rPr lang="de-AT" baseline="0" dirty="0" err="1" smtClean="0"/>
              <a:t>provides</a:t>
            </a:r>
            <a:r>
              <a:rPr lang="de-AT" baseline="0" dirty="0" smtClean="0"/>
              <a:t> </a:t>
            </a:r>
            <a:r>
              <a:rPr lang="de-AT" baseline="0" dirty="0" err="1" smtClean="0"/>
              <a:t>students</a:t>
            </a:r>
            <a:r>
              <a:rPr lang="de-AT" baseline="0" dirty="0" smtClean="0"/>
              <a:t> </a:t>
            </a:r>
            <a:r>
              <a:rPr lang="de-AT" baseline="0" dirty="0" err="1" smtClean="0"/>
              <a:t>with</a:t>
            </a:r>
            <a:r>
              <a:rPr lang="de-AT" baseline="0" dirty="0" smtClean="0"/>
              <a:t> </a:t>
            </a:r>
            <a:r>
              <a:rPr lang="de-AT" baseline="0" dirty="0" err="1" smtClean="0"/>
              <a:t>opportunities</a:t>
            </a:r>
            <a:r>
              <a:rPr lang="de-AT" baseline="0" dirty="0" smtClean="0"/>
              <a:t> </a:t>
            </a:r>
            <a:r>
              <a:rPr lang="de-AT" baseline="0" dirty="0" err="1" smtClean="0"/>
              <a:t>to</a:t>
            </a:r>
            <a:r>
              <a:rPr lang="de-AT" baseline="0" dirty="0" smtClean="0"/>
              <a:t> </a:t>
            </a:r>
            <a:r>
              <a:rPr lang="de-AT" baseline="0" dirty="0" err="1" smtClean="0"/>
              <a:t>engage</a:t>
            </a:r>
            <a:r>
              <a:rPr lang="de-AT" baseline="0" dirty="0" smtClean="0"/>
              <a:t> in </a:t>
            </a:r>
            <a:r>
              <a:rPr lang="de-AT" baseline="0" dirty="0" err="1" smtClean="0"/>
              <a:t>discussions</a:t>
            </a:r>
            <a:r>
              <a:rPr lang="de-AT" baseline="0" dirty="0" smtClean="0"/>
              <a:t> </a:t>
            </a:r>
            <a:r>
              <a:rPr lang="de-AT" baseline="0" dirty="0" err="1" smtClean="0"/>
              <a:t>relating</a:t>
            </a:r>
            <a:r>
              <a:rPr lang="de-AT" baseline="0" dirty="0" smtClean="0"/>
              <a:t> </a:t>
            </a:r>
            <a:r>
              <a:rPr lang="de-AT" baseline="0" dirty="0" err="1" smtClean="0"/>
              <a:t>to</a:t>
            </a:r>
            <a:r>
              <a:rPr lang="de-AT" baseline="0" dirty="0" smtClean="0"/>
              <a:t> </a:t>
            </a:r>
            <a:r>
              <a:rPr lang="de-AT" baseline="0" dirty="0" err="1" smtClean="0"/>
              <a:t>their</a:t>
            </a:r>
            <a:r>
              <a:rPr lang="de-AT" baseline="0" dirty="0" smtClean="0"/>
              <a:t> </a:t>
            </a:r>
            <a:r>
              <a:rPr lang="de-AT" baseline="0" dirty="0" err="1" smtClean="0"/>
              <a:t>identities</a:t>
            </a:r>
            <a:r>
              <a:rPr lang="de-AT" baseline="0" dirty="0" smtClean="0"/>
              <a:t> </a:t>
            </a:r>
            <a:r>
              <a:rPr lang="de-AT" baseline="0" dirty="0" err="1" smtClean="0"/>
              <a:t>and</a:t>
            </a:r>
            <a:r>
              <a:rPr lang="de-AT" baseline="0" dirty="0" smtClean="0"/>
              <a:t> </a:t>
            </a:r>
            <a:r>
              <a:rPr lang="de-AT" baseline="0" dirty="0" err="1" smtClean="0"/>
              <a:t>contexts</a:t>
            </a:r>
            <a:endParaRPr lang="de-AT" dirty="0"/>
          </a:p>
        </p:txBody>
      </p:sp>
      <p:sp>
        <p:nvSpPr>
          <p:cNvPr id="4" name="Foliennummernplatzhalter 3"/>
          <p:cNvSpPr>
            <a:spLocks noGrp="1"/>
          </p:cNvSpPr>
          <p:nvPr>
            <p:ph type="sldNum" sz="quarter" idx="10"/>
          </p:nvPr>
        </p:nvSpPr>
        <p:spPr/>
        <p:txBody>
          <a:bodyPr/>
          <a:lstStyle/>
          <a:p>
            <a:fld id="{0C7C11EC-4F4A-F148-A915-AF721CBC3A14}" type="slidenum">
              <a:rPr lang="en-GB" smtClean="0"/>
              <a:pPr/>
              <a:t>15</a:t>
            </a:fld>
            <a:endParaRPr lang="en-GB"/>
          </a:p>
        </p:txBody>
      </p:sp>
    </p:spTree>
    <p:extLst>
      <p:ext uri="{BB962C8B-B14F-4D97-AF65-F5344CB8AC3E}">
        <p14:creationId xmlns="" xmlns:p14="http://schemas.microsoft.com/office/powerpoint/2010/main" val="1060431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dirty="0" smtClean="0"/>
              <a:t>Towards </a:t>
            </a:r>
            <a:r>
              <a:rPr lang="en-GB" dirty="0" smtClean="0"/>
              <a:t>the end of the first year and throughout the second year of</a:t>
            </a:r>
            <a:r>
              <a:rPr lang="en-GB" baseline="0" dirty="0" smtClean="0"/>
              <a:t> </a:t>
            </a:r>
            <a:r>
              <a:rPr lang="en-GB" dirty="0" smtClean="0"/>
              <a:t>the STEP programme in particular we </a:t>
            </a:r>
            <a:r>
              <a:rPr lang="en-GB" sz="1200" kern="1200" dirty="0" smtClean="0">
                <a:solidFill>
                  <a:schemeClr val="tx1"/>
                </a:solidFill>
                <a:latin typeface="+mn-lt"/>
                <a:ea typeface="+mn-ea"/>
                <a:cs typeface="+mn-cs"/>
              </a:rPr>
              <a:t>foster the students' engagement with research by teaching skills to read critically and by developing students' research literacy in theory and practice, thus</a:t>
            </a:r>
            <a:r>
              <a:rPr lang="en-GB" sz="1200" kern="1200" baseline="0" dirty="0" smtClean="0">
                <a:solidFill>
                  <a:schemeClr val="tx1"/>
                </a:solidFill>
                <a:latin typeface="+mn-lt"/>
                <a:ea typeface="+mn-ea"/>
                <a:cs typeface="+mn-cs"/>
              </a:rPr>
              <a:t> strands 2 and 5. </a:t>
            </a:r>
          </a:p>
          <a:p>
            <a:endParaRPr lang="en-GB" sz="1200" kern="1200" baseline="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0C7C11EC-4F4A-F148-A915-AF721CBC3A14}"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During her first year of the STEP programme Sana was introduced to the complexities of the diversity within Muslim societies, and she felt that her own learners should be exposed to and learn about these, too, so</a:t>
            </a:r>
            <a:r>
              <a:rPr lang="en-GB" baseline="0" dirty="0" smtClean="0"/>
              <a:t> she investigated this topic to provide a knowledge base for teachers in her context. For example, Sana’s findings indicate that pupils struggle to distinguish diversity from pluralism and that it is the teacher’s responsibility to help pupils make meaning of these concepts.</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0C7C11EC-4F4A-F148-A915-AF721CBC3A14}" type="slidenum">
              <a:rPr lang="en-GB" smtClean="0"/>
              <a:pPr/>
              <a:t>17</a:t>
            </a:fld>
            <a:endParaRPr lang="en-GB"/>
          </a:p>
        </p:txBody>
      </p:sp>
    </p:spTree>
    <p:extLst>
      <p:ext uri="{BB962C8B-B14F-4D97-AF65-F5344CB8AC3E}">
        <p14:creationId xmlns="" xmlns:p14="http://schemas.microsoft.com/office/powerpoint/2010/main" val="954228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Karina had observed that in Canada music played an</a:t>
            </a:r>
            <a:r>
              <a:rPr lang="en-GB" sz="1200" kern="1200" baseline="0" dirty="0" smtClean="0">
                <a:solidFill>
                  <a:schemeClr val="tx1"/>
                </a:solidFill>
                <a:latin typeface="+mn-lt"/>
                <a:ea typeface="+mn-ea"/>
                <a:cs typeface="+mn-cs"/>
              </a:rPr>
              <a:t> important </a:t>
            </a:r>
            <a:r>
              <a:rPr lang="en-GB" sz="1200" kern="1200" dirty="0" smtClean="0">
                <a:solidFill>
                  <a:schemeClr val="tx1"/>
                </a:solidFill>
                <a:latin typeface="+mn-lt"/>
                <a:ea typeface="+mn-ea"/>
                <a:cs typeface="+mn-cs"/>
              </a:rPr>
              <a:t>role within the mainstream schools to engage pupils and she wanted to find out whether this increased engagement could be replicated within voluntary lessons. Karina found that music</a:t>
            </a:r>
            <a:r>
              <a:rPr lang="en-GB" sz="1200" kern="1200" baseline="0" dirty="0" smtClean="0">
                <a:solidFill>
                  <a:schemeClr val="tx1"/>
                </a:solidFill>
                <a:latin typeface="+mn-lt"/>
                <a:ea typeface="+mn-ea"/>
                <a:cs typeface="+mn-cs"/>
              </a:rPr>
              <a:t> had a huge impact on pupils’ ability to recall information in addition to helping to render a relaxed environment conducive to learning. </a:t>
            </a:r>
            <a:r>
              <a:rPr lang="en-GB" sz="1200" kern="1200" dirty="0" smtClean="0">
                <a:solidFill>
                  <a:schemeClr val="tx1"/>
                </a:solidFill>
                <a:latin typeface="+mn-lt"/>
                <a:ea typeface="+mn-ea"/>
                <a:cs typeface="+mn-cs"/>
              </a:rPr>
              <a:t>Karina shared her research on the </a:t>
            </a:r>
            <a:r>
              <a:rPr lang="en-GB" sz="1200" kern="1200" dirty="0" err="1" smtClean="0">
                <a:solidFill>
                  <a:schemeClr val="tx1"/>
                </a:solidFill>
                <a:latin typeface="+mn-lt"/>
                <a:ea typeface="+mn-ea"/>
                <a:cs typeface="+mn-cs"/>
              </a:rPr>
              <a:t>MTeach</a:t>
            </a:r>
            <a:r>
              <a:rPr lang="en-GB" sz="1200" kern="1200" dirty="0" smtClean="0">
                <a:solidFill>
                  <a:schemeClr val="tx1"/>
                </a:solidFill>
                <a:latin typeface="+mn-lt"/>
                <a:ea typeface="+mn-ea"/>
                <a:cs typeface="+mn-cs"/>
              </a:rPr>
              <a:t> online journal,</a:t>
            </a:r>
            <a:r>
              <a:rPr lang="en-GB" sz="1200" kern="1200" baseline="0" dirty="0" smtClean="0">
                <a:solidFill>
                  <a:schemeClr val="tx1"/>
                </a:solidFill>
                <a:latin typeface="+mn-lt"/>
                <a:ea typeface="+mn-ea"/>
                <a:cs typeface="+mn-cs"/>
              </a:rPr>
              <a:t> and will be presenting a paper at a Conference in Canada later this year.</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C7C11EC-4F4A-F148-A915-AF721CBC3A14}" type="slidenum">
              <a:rPr lang="en-GB" smtClean="0"/>
              <a:pPr/>
              <a:t>18</a:t>
            </a:fld>
            <a:endParaRPr lang="en-GB"/>
          </a:p>
        </p:txBody>
      </p:sp>
    </p:spTree>
    <p:extLst>
      <p:ext uri="{BB962C8B-B14F-4D97-AF65-F5344CB8AC3E}">
        <p14:creationId xmlns="" xmlns:p14="http://schemas.microsoft.com/office/powerpoint/2010/main" val="954228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Integration </a:t>
            </a:r>
            <a:r>
              <a:rPr lang="en-GB" baseline="0" dirty="0" smtClean="0"/>
              <a:t>and connection </a:t>
            </a:r>
            <a:r>
              <a:rPr lang="en-GB" baseline="0" dirty="0" smtClean="0"/>
              <a:t>means </a:t>
            </a:r>
            <a:r>
              <a:rPr lang="en-GB" baseline="0" dirty="0" smtClean="0"/>
              <a:t>c</a:t>
            </a:r>
            <a:r>
              <a:rPr lang="en-GB" dirty="0" smtClean="0"/>
              <a:t>lose and consistent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Working </a:t>
            </a:r>
            <a:r>
              <a:rPr lang="en-GB" baseline="0" dirty="0" smtClean="0"/>
              <a:t>groups, such as the academic writing group, the integration group, an enrichment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0C7C11EC-4F4A-F148-A915-AF721CBC3A14}" type="slidenum">
              <a:rPr lang="en-GB" smtClean="0"/>
              <a:pPr/>
              <a:t>19</a:t>
            </a:fld>
            <a:endParaRPr lang="en-GB"/>
          </a:p>
        </p:txBody>
      </p:sp>
    </p:spTree>
    <p:extLst>
      <p:ext uri="{BB962C8B-B14F-4D97-AF65-F5344CB8AC3E}">
        <p14:creationId xmlns="" xmlns:p14="http://schemas.microsoft.com/office/powerpoint/2010/main" val="1497505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Secondary </a:t>
            </a:r>
            <a:r>
              <a:rPr lang="en-GB" baseline="0" dirty="0" smtClean="0"/>
              <a:t>Teacher Education </a:t>
            </a:r>
            <a:r>
              <a:rPr lang="en-GB" baseline="0" dirty="0" smtClean="0"/>
              <a:t>Programme</a:t>
            </a:r>
          </a:p>
          <a:p>
            <a:r>
              <a:rPr lang="en-GB" baseline="0" dirty="0" smtClean="0"/>
              <a:t>How </a:t>
            </a:r>
            <a:r>
              <a:rPr lang="en-GB" baseline="0" dirty="0" smtClean="0"/>
              <a:t>the STEP programme encourages students to engage in scholarly debates around Muslim </a:t>
            </a:r>
            <a:r>
              <a:rPr lang="en-GB" baseline="0" dirty="0" smtClean="0"/>
              <a:t>identity</a:t>
            </a:r>
          </a:p>
          <a:p>
            <a:r>
              <a:rPr lang="en-GB" baseline="0" dirty="0" smtClean="0"/>
              <a:t>STEP </a:t>
            </a:r>
            <a:r>
              <a:rPr lang="en-GB" baseline="0" dirty="0" smtClean="0"/>
              <a:t>programme </a:t>
            </a:r>
            <a:r>
              <a:rPr lang="en-GB" baseline="0" dirty="0" smtClean="0"/>
              <a:t>designed </a:t>
            </a:r>
            <a:r>
              <a:rPr lang="en-GB" baseline="0" dirty="0" smtClean="0"/>
              <a:t>for and is aimed at </a:t>
            </a:r>
            <a:r>
              <a:rPr lang="en-GB" baseline="0" dirty="0" err="1" smtClean="0"/>
              <a:t>Ismaili</a:t>
            </a:r>
            <a:r>
              <a:rPr lang="en-GB" baseline="0" dirty="0" smtClean="0"/>
              <a:t> </a:t>
            </a:r>
            <a:r>
              <a:rPr lang="en-GB" baseline="0" dirty="0" smtClean="0"/>
              <a:t>Muslims</a:t>
            </a:r>
          </a:p>
          <a:p>
            <a:endParaRPr lang="en-GB" baseline="0" dirty="0" smtClean="0"/>
          </a:p>
        </p:txBody>
      </p:sp>
      <p:sp>
        <p:nvSpPr>
          <p:cNvPr id="4" name="Slide Number Placeholder 3"/>
          <p:cNvSpPr>
            <a:spLocks noGrp="1"/>
          </p:cNvSpPr>
          <p:nvPr>
            <p:ph type="sldNum" sz="quarter" idx="10"/>
          </p:nvPr>
        </p:nvSpPr>
        <p:spPr/>
        <p:txBody>
          <a:bodyPr/>
          <a:lstStyle/>
          <a:p>
            <a:fld id="{0C7C11EC-4F4A-F148-A915-AF721CBC3A14}" type="slidenum">
              <a:rPr lang="en-GB" smtClean="0"/>
              <a:pPr/>
              <a:t>2</a:t>
            </a:fld>
            <a:endParaRPr lang="en-GB"/>
          </a:p>
        </p:txBody>
      </p:sp>
    </p:spTree>
    <p:extLst>
      <p:ext uri="{BB962C8B-B14F-4D97-AF65-F5344CB8AC3E}">
        <p14:creationId xmlns="" xmlns:p14="http://schemas.microsoft.com/office/powerpoint/2010/main" val="50415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where does this take us now?</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a:t>
            </a:r>
            <a:r>
              <a:rPr lang="en-GB" baseline="0" dirty="0" smtClean="0"/>
              <a:t>research project about the students’ perception relating to the effectiveness of UK mainstream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Foliennummernplatzhalter 3"/>
          <p:cNvSpPr>
            <a:spLocks noGrp="1"/>
          </p:cNvSpPr>
          <p:nvPr>
            <p:ph type="sldNum" sz="quarter" idx="10"/>
          </p:nvPr>
        </p:nvSpPr>
        <p:spPr/>
        <p:txBody>
          <a:bodyPr/>
          <a:lstStyle/>
          <a:p>
            <a:fld id="{0C7C11EC-4F4A-F148-A915-AF721CBC3A14}" type="slidenum">
              <a:rPr lang="en-GB" smtClean="0"/>
              <a:pPr/>
              <a:t>20</a:t>
            </a:fld>
            <a:endParaRPr lang="en-GB"/>
          </a:p>
        </p:txBody>
      </p:sp>
    </p:spTree>
    <p:extLst>
      <p:ext uri="{BB962C8B-B14F-4D97-AF65-F5344CB8AC3E}">
        <p14:creationId xmlns="" xmlns:p14="http://schemas.microsoft.com/office/powerpoint/2010/main" val="3656459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STEP </a:t>
            </a:r>
            <a:r>
              <a:rPr lang="en-GB" baseline="0" dirty="0" smtClean="0"/>
              <a:t>is exemplary in fostering critical thinking and engagement with </a:t>
            </a:r>
            <a:r>
              <a:rPr lang="en-GB" baseline="0" dirty="0" smtClean="0"/>
              <a:t>research</a:t>
            </a:r>
            <a:endParaRPr lang="en-GB" baseline="0" dirty="0" smtClean="0"/>
          </a:p>
        </p:txBody>
      </p:sp>
      <p:sp>
        <p:nvSpPr>
          <p:cNvPr id="4" name="Slide Number Placeholder 3"/>
          <p:cNvSpPr>
            <a:spLocks noGrp="1"/>
          </p:cNvSpPr>
          <p:nvPr>
            <p:ph type="sldNum" sz="quarter" idx="10"/>
          </p:nvPr>
        </p:nvSpPr>
        <p:spPr/>
        <p:txBody>
          <a:bodyPr/>
          <a:lstStyle/>
          <a:p>
            <a:fld id="{0C7C11EC-4F4A-F148-A915-AF721CBC3A14}" type="slidenum">
              <a:rPr lang="en-GB" smtClean="0"/>
              <a:pPr/>
              <a:t>21</a:t>
            </a:fld>
            <a:endParaRPr lang="en-GB"/>
          </a:p>
        </p:txBody>
      </p:sp>
    </p:spTree>
    <p:extLst>
      <p:ext uri="{BB962C8B-B14F-4D97-AF65-F5344CB8AC3E}">
        <p14:creationId xmlns="" xmlns:p14="http://schemas.microsoft.com/office/powerpoint/2010/main" val="504153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STEP </a:t>
            </a:r>
            <a:r>
              <a:rPr lang="en-GB" baseline="0" dirty="0" smtClean="0"/>
              <a:t>is </a:t>
            </a:r>
            <a:r>
              <a:rPr lang="en-GB" baseline="0" dirty="0" smtClean="0"/>
              <a:t>jointly delivered between the UCL Institute of Education and the Institute of </a:t>
            </a:r>
            <a:r>
              <a:rPr lang="en-GB" baseline="0" dirty="0" err="1" smtClean="0"/>
              <a:t>Ismaili</a:t>
            </a:r>
            <a:r>
              <a:rPr lang="en-GB" baseline="0" dirty="0" smtClean="0"/>
              <a:t> </a:t>
            </a:r>
            <a:r>
              <a:rPr lang="en-GB" baseline="0" dirty="0" smtClean="0"/>
              <a:t>Studies</a:t>
            </a:r>
          </a:p>
          <a:p>
            <a:r>
              <a:rPr lang="en-GB" sz="1200" kern="1200" dirty="0" smtClean="0">
                <a:solidFill>
                  <a:schemeClr val="tx1"/>
                </a:solidFill>
                <a:latin typeface="+mn-lt"/>
                <a:ea typeface="+mn-ea"/>
                <a:cs typeface="+mn-cs"/>
              </a:rPr>
              <a:t>Post-graduate </a:t>
            </a:r>
            <a:r>
              <a:rPr lang="en-GB" sz="1200" kern="1200" dirty="0" smtClean="0">
                <a:solidFill>
                  <a:schemeClr val="tx1"/>
                </a:solidFill>
                <a:latin typeface="+mn-lt"/>
                <a:ea typeface="+mn-ea"/>
                <a:cs typeface="+mn-cs"/>
              </a:rPr>
              <a:t>teacher education for </a:t>
            </a:r>
            <a:r>
              <a:rPr lang="en-GB" sz="1200" kern="1200" dirty="0" err="1" smtClean="0">
                <a:solidFill>
                  <a:schemeClr val="tx1"/>
                </a:solidFill>
                <a:latin typeface="+mn-lt"/>
                <a:ea typeface="+mn-ea"/>
                <a:cs typeface="+mn-cs"/>
              </a:rPr>
              <a:t>Ismaili</a:t>
            </a:r>
            <a:r>
              <a:rPr lang="en-GB" sz="1200" kern="1200" dirty="0" smtClean="0">
                <a:solidFill>
                  <a:schemeClr val="tx1"/>
                </a:solidFill>
                <a:latin typeface="+mn-lt"/>
                <a:ea typeface="+mn-ea"/>
                <a:cs typeface="+mn-cs"/>
              </a:rPr>
              <a:t> Muslims from around the </a:t>
            </a:r>
            <a:r>
              <a:rPr lang="en-GB" sz="1200" kern="1200" dirty="0" smtClean="0">
                <a:solidFill>
                  <a:schemeClr val="tx1"/>
                </a:solidFill>
                <a:latin typeface="+mn-lt"/>
                <a:ea typeface="+mn-ea"/>
                <a:cs typeface="+mn-cs"/>
              </a:rPr>
              <a:t>world</a:t>
            </a:r>
          </a:p>
          <a:p>
            <a:r>
              <a:rPr lang="en-GB" sz="1200" kern="1200" dirty="0" smtClean="0">
                <a:solidFill>
                  <a:schemeClr val="tx1"/>
                </a:solidFill>
                <a:latin typeface="+mn-lt"/>
                <a:ea typeface="+mn-ea"/>
                <a:cs typeface="+mn-cs"/>
              </a:rPr>
              <a:t>A</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double </a:t>
            </a:r>
            <a:r>
              <a:rPr lang="en-GB" sz="1200" kern="1200" dirty="0" smtClean="0">
                <a:solidFill>
                  <a:schemeClr val="tx1"/>
                </a:solidFill>
                <a:latin typeface="+mn-lt"/>
                <a:ea typeface="+mn-ea"/>
                <a:cs typeface="+mn-cs"/>
              </a:rPr>
              <a:t>Master's degree</a:t>
            </a:r>
            <a:r>
              <a:rPr lang="en-GB" sz="1200" kern="1200" dirty="0" smtClean="0">
                <a:solidFill>
                  <a:schemeClr val="tx1"/>
                </a:solidFill>
                <a:latin typeface="+mn-lt"/>
                <a:ea typeface="+mn-ea"/>
                <a:cs typeface="+mn-cs"/>
              </a:rPr>
              <a:t>.</a:t>
            </a:r>
          </a:p>
          <a:p>
            <a:r>
              <a:rPr lang="en-GB" sz="1200" kern="1200" dirty="0" smtClean="0">
                <a:solidFill>
                  <a:schemeClr val="tx1"/>
                </a:solidFill>
                <a:latin typeface="+mn-lt"/>
                <a:ea typeface="+mn-ea"/>
                <a:cs typeface="+mn-cs"/>
              </a:rPr>
              <a:t>MA </a:t>
            </a:r>
            <a:r>
              <a:rPr lang="en-GB" sz="1200" kern="1200" dirty="0" smtClean="0">
                <a:solidFill>
                  <a:schemeClr val="tx1"/>
                </a:solidFill>
                <a:latin typeface="+mn-lt"/>
                <a:ea typeface="+mn-ea"/>
                <a:cs typeface="+mn-cs"/>
              </a:rPr>
              <a:t>Education (Muslim Societies and Civilisations</a:t>
            </a:r>
            <a:r>
              <a:rPr lang="en-GB" sz="1200" kern="1200" dirty="0" smtClean="0">
                <a:solidFill>
                  <a:schemeClr val="tx1"/>
                </a:solidFill>
                <a:latin typeface="+mn-lt"/>
                <a:ea typeface="+mn-ea"/>
                <a:cs typeface="+mn-cs"/>
              </a:rPr>
              <a:t>) and Master </a:t>
            </a:r>
            <a:r>
              <a:rPr lang="en-GB" sz="1200" kern="1200" dirty="0" smtClean="0">
                <a:solidFill>
                  <a:schemeClr val="tx1"/>
                </a:solidFill>
                <a:latin typeface="+mn-lt"/>
                <a:ea typeface="+mn-ea"/>
                <a:cs typeface="+mn-cs"/>
              </a:rPr>
              <a:t>of Teaching (</a:t>
            </a:r>
            <a:r>
              <a:rPr lang="en-GB" sz="1200" kern="1200" dirty="0" err="1" smtClean="0">
                <a:solidFill>
                  <a:schemeClr val="tx1"/>
                </a:solidFill>
                <a:latin typeface="+mn-lt"/>
                <a:ea typeface="+mn-ea"/>
                <a:cs typeface="+mn-cs"/>
              </a:rPr>
              <a:t>MTeach</a:t>
            </a:r>
            <a:r>
              <a:rPr lang="en-GB" sz="1200" kern="1200" dirty="0" smtClean="0">
                <a:solidFill>
                  <a:schemeClr val="tx1"/>
                </a:solidFill>
                <a:latin typeface="+mn-lt"/>
                <a:ea typeface="+mn-ea"/>
                <a:cs typeface="+mn-cs"/>
              </a:rPr>
              <a:t>).</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0C7C11EC-4F4A-F148-A915-AF721CBC3A14}" type="slidenum">
              <a:rPr lang="en-GB" smtClean="0"/>
              <a:pPr/>
              <a:t>3</a:t>
            </a:fld>
            <a:endParaRPr lang="en-GB"/>
          </a:p>
        </p:txBody>
      </p:sp>
    </p:spTree>
    <p:extLst>
      <p:ext uri="{BB962C8B-B14F-4D97-AF65-F5344CB8AC3E}">
        <p14:creationId xmlns="" xmlns:p14="http://schemas.microsoft.com/office/powerpoint/2010/main" val="131769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Students </a:t>
            </a:r>
            <a:r>
              <a:rPr lang="en-GB" baseline="0" dirty="0" smtClean="0"/>
              <a:t>from </a:t>
            </a:r>
            <a:r>
              <a:rPr lang="en-GB" baseline="0" dirty="0" smtClean="0"/>
              <a:t>Ismaili communities around the </a:t>
            </a:r>
            <a:r>
              <a:rPr lang="en-GB" baseline="0" dirty="0" smtClean="0"/>
              <a:t>world: </a:t>
            </a:r>
            <a:r>
              <a:rPr lang="en-GB" sz="1200" kern="1200" dirty="0" smtClean="0">
                <a:solidFill>
                  <a:schemeClr val="tx1"/>
                </a:solidFill>
                <a:latin typeface="+mn-lt"/>
                <a:ea typeface="+mn-ea"/>
                <a:cs typeface="+mn-cs"/>
              </a:rPr>
              <a:t>Canada</a:t>
            </a:r>
            <a:r>
              <a:rPr lang="en-GB" sz="1200" kern="1200" dirty="0" smtClean="0">
                <a:solidFill>
                  <a:schemeClr val="tx1"/>
                </a:solidFill>
                <a:latin typeface="+mn-lt"/>
                <a:ea typeface="+mn-ea"/>
                <a:cs typeface="+mn-cs"/>
              </a:rPr>
              <a:t>, the United States, the United Kingdom, Kenya, Portugal,</a:t>
            </a:r>
            <a:r>
              <a:rPr lang="en-GB" sz="1200" kern="1200" baseline="0" dirty="0" smtClean="0">
                <a:solidFill>
                  <a:schemeClr val="tx1"/>
                </a:solidFill>
                <a:latin typeface="+mn-lt"/>
                <a:ea typeface="+mn-ea"/>
                <a:cs typeface="+mn-cs"/>
              </a:rPr>
              <a:t> Madagascar, Pakistan, India, Tajikistan and Australia.</a:t>
            </a: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Work</a:t>
            </a:r>
            <a:r>
              <a:rPr lang="en-GB" sz="1200" kern="1200" baseline="0" dirty="0" smtClean="0">
                <a:solidFill>
                  <a:schemeClr val="tx1"/>
                </a:solidFill>
                <a:latin typeface="+mn-lt"/>
                <a:ea typeface="+mn-ea"/>
                <a:cs typeface="+mn-cs"/>
              </a:rPr>
              <a:t> </a:t>
            </a:r>
            <a:r>
              <a:rPr lang="en-GB" sz="1200" kern="1200" baseline="0" dirty="0" smtClean="0">
                <a:solidFill>
                  <a:schemeClr val="tx1"/>
                </a:solidFill>
                <a:latin typeface="+mn-lt"/>
                <a:ea typeface="+mn-ea"/>
                <a:cs typeface="+mn-cs"/>
              </a:rPr>
              <a:t>as </a:t>
            </a:r>
            <a:r>
              <a:rPr lang="en-GB" sz="1200" kern="1200" dirty="0" smtClean="0">
                <a:solidFill>
                  <a:schemeClr val="tx1"/>
                </a:solidFill>
                <a:latin typeface="+mn-lt"/>
                <a:ea typeface="+mn-ea"/>
                <a:cs typeface="+mn-cs"/>
              </a:rPr>
              <a:t>STEP teachers </a:t>
            </a:r>
            <a:r>
              <a:rPr lang="en-GB" dirty="0" smtClean="0"/>
              <a:t>within voluntary faith schools </a:t>
            </a:r>
            <a:r>
              <a:rPr lang="en-GB" sz="1200" kern="1200" dirty="0" smtClean="0">
                <a:solidFill>
                  <a:schemeClr val="tx1"/>
                </a:solidFill>
                <a:latin typeface="+mn-lt"/>
                <a:ea typeface="+mn-ea"/>
                <a:cs typeface="+mn-cs"/>
              </a:rPr>
              <a:t>in religious centres.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0C7C11EC-4F4A-F148-A915-AF721CBC3A14}" type="slidenum">
              <a:rPr lang="en-GB" smtClean="0"/>
              <a:pPr/>
              <a:t>4</a:t>
            </a:fld>
            <a:endParaRPr lang="en-GB"/>
          </a:p>
        </p:txBody>
      </p:sp>
    </p:spTree>
    <p:extLst>
      <p:ext uri="{BB962C8B-B14F-4D97-AF65-F5344CB8AC3E}">
        <p14:creationId xmlns="" xmlns:p14="http://schemas.microsoft.com/office/powerpoint/2010/main" val="86432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active </a:t>
            </a:r>
            <a:r>
              <a:rPr lang="en-GB" baseline="0" dirty="0" smtClean="0"/>
              <a:t>engagement </a:t>
            </a:r>
            <a:r>
              <a:rPr lang="en-GB" sz="1200" kern="1200" dirty="0" smtClean="0">
                <a:solidFill>
                  <a:schemeClr val="tx1"/>
                </a:solidFill>
                <a:latin typeface="+mn-lt"/>
                <a:ea typeface="+mn-ea"/>
                <a:cs typeface="+mn-cs"/>
              </a:rPr>
              <a:t>with the pluralistic dimensions of the </a:t>
            </a:r>
            <a:r>
              <a:rPr lang="en-GB" sz="1200" kern="1200" dirty="0" err="1" smtClean="0">
                <a:solidFill>
                  <a:schemeClr val="tx1"/>
                </a:solidFill>
                <a:latin typeface="+mn-lt"/>
                <a:ea typeface="+mn-ea"/>
                <a:cs typeface="+mn-cs"/>
              </a:rPr>
              <a:t>Ismaili</a:t>
            </a:r>
            <a:r>
              <a:rPr lang="en-GB" sz="1200" kern="1200" dirty="0" smtClean="0">
                <a:solidFill>
                  <a:schemeClr val="tx1"/>
                </a:solidFill>
                <a:latin typeface="+mn-lt"/>
                <a:ea typeface="+mn-ea"/>
                <a:cs typeface="+mn-cs"/>
              </a:rPr>
              <a:t> Muslim </a:t>
            </a:r>
            <a:r>
              <a:rPr lang="en-GB" sz="1200" kern="1200" dirty="0" smtClean="0">
                <a:solidFill>
                  <a:schemeClr val="tx1"/>
                </a:solidFill>
                <a:latin typeface="+mn-lt"/>
                <a:ea typeface="+mn-ea"/>
                <a:cs typeface="+mn-cs"/>
              </a:rPr>
              <a:t>identity</a:t>
            </a:r>
          </a:p>
          <a:p>
            <a:endParaRPr lang="de-AT" dirty="0" smtClean="0"/>
          </a:p>
          <a:p>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de-AT" dirty="0" smtClean="0"/>
          </a:p>
          <a:p>
            <a:endParaRPr lang="de-AT" dirty="0"/>
          </a:p>
        </p:txBody>
      </p:sp>
      <p:sp>
        <p:nvSpPr>
          <p:cNvPr id="4" name="Foliennummernplatzhalter 3"/>
          <p:cNvSpPr>
            <a:spLocks noGrp="1"/>
          </p:cNvSpPr>
          <p:nvPr>
            <p:ph type="sldNum" sz="quarter" idx="10"/>
          </p:nvPr>
        </p:nvSpPr>
        <p:spPr/>
        <p:txBody>
          <a:bodyPr/>
          <a:lstStyle/>
          <a:p>
            <a:fld id="{0C7C11EC-4F4A-F148-A915-AF721CBC3A14}" type="slidenum">
              <a:rPr lang="en-GB" smtClean="0"/>
              <a:pPr/>
              <a:t>5</a:t>
            </a:fld>
            <a:endParaRPr lang="en-GB"/>
          </a:p>
        </p:txBody>
      </p:sp>
    </p:spTree>
    <p:extLst>
      <p:ext uri="{BB962C8B-B14F-4D97-AF65-F5344CB8AC3E}">
        <p14:creationId xmlns="" xmlns:p14="http://schemas.microsoft.com/office/powerpoint/2010/main" val="160794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Societal </a:t>
            </a:r>
            <a:r>
              <a:rPr lang="en-GB" sz="1200" kern="1200" dirty="0" smtClean="0">
                <a:solidFill>
                  <a:schemeClr val="tx1"/>
                </a:solidFill>
                <a:latin typeface="+mn-lt"/>
                <a:ea typeface="+mn-ea"/>
                <a:cs typeface="+mn-cs"/>
              </a:rPr>
              <a:t>and social diversity have increased, </a:t>
            </a:r>
            <a:r>
              <a:rPr lang="en-GB" sz="1200" kern="1200" dirty="0" smtClean="0">
                <a:solidFill>
                  <a:schemeClr val="tx1"/>
                </a:solidFill>
                <a:latin typeface="+mn-lt"/>
                <a:ea typeface="+mn-ea"/>
                <a:cs typeface="+mn-cs"/>
              </a:rPr>
              <a:t>and interactions have </a:t>
            </a:r>
            <a:r>
              <a:rPr lang="en-GB" sz="1200" kern="1200" dirty="0" smtClean="0">
                <a:solidFill>
                  <a:schemeClr val="tx1"/>
                </a:solidFill>
                <a:latin typeface="+mn-lt"/>
                <a:ea typeface="+mn-ea"/>
                <a:cs typeface="+mn-cs"/>
              </a:rPr>
              <a:t>also </a:t>
            </a:r>
            <a:r>
              <a:rPr lang="en-GB" sz="1200" kern="1200" dirty="0" smtClean="0">
                <a:solidFill>
                  <a:schemeClr val="tx1"/>
                </a:solidFill>
                <a:latin typeface="+mn-lt"/>
                <a:ea typeface="+mn-ea"/>
                <a:cs typeface="+mn-cs"/>
              </a:rPr>
              <a:t>intensified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Placements </a:t>
            </a:r>
            <a:r>
              <a:rPr lang="en-GB" baseline="0" dirty="0" smtClean="0"/>
              <a:t>in UK mainstream schools and in religious centres in Europe as well as the students’ home </a:t>
            </a:r>
            <a:r>
              <a:rPr lang="en-GB" baseline="0" dirty="0" smtClean="0"/>
              <a:t>countries</a:t>
            </a:r>
          </a:p>
        </p:txBody>
      </p:sp>
      <p:sp>
        <p:nvSpPr>
          <p:cNvPr id="4" name="Foliennummernplatzhalter 3"/>
          <p:cNvSpPr>
            <a:spLocks noGrp="1"/>
          </p:cNvSpPr>
          <p:nvPr>
            <p:ph type="sldNum" sz="quarter" idx="10"/>
          </p:nvPr>
        </p:nvSpPr>
        <p:spPr/>
        <p:txBody>
          <a:bodyPr/>
          <a:lstStyle/>
          <a:p>
            <a:fld id="{0C7C11EC-4F4A-F148-A915-AF721CBC3A14}" type="slidenum">
              <a:rPr lang="en-GB" smtClean="0"/>
              <a:pPr/>
              <a:t>6</a:t>
            </a:fld>
            <a:endParaRPr lang="en-GB"/>
          </a:p>
        </p:txBody>
      </p:sp>
    </p:spTree>
    <p:extLst>
      <p:ext uri="{BB962C8B-B14F-4D97-AF65-F5344CB8AC3E}">
        <p14:creationId xmlns="" xmlns:p14="http://schemas.microsoft.com/office/powerpoint/2010/main" val="266370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STEP</a:t>
            </a:r>
            <a:r>
              <a:rPr lang="en-GB" baseline="0" dirty="0" smtClean="0"/>
              <a:t> is at the forefront of UCL’s Connected Curriculum, a framework that is designed to focus on research-based education. </a:t>
            </a:r>
            <a:r>
              <a:rPr lang="en-GB" dirty="0" smtClean="0"/>
              <a:t>By</a:t>
            </a:r>
            <a:r>
              <a:rPr lang="en-GB" baseline="0" dirty="0" smtClean="0"/>
              <a:t> embedding the UCL Connected Curriculum within STEP students’ engagement with the Muslim historical narratives results in a nuanced understanding of the diverse and pluralistic discourse of Islamic religion and civilisations. </a:t>
            </a:r>
          </a:p>
          <a:p>
            <a:endParaRPr lang="en-GB" dirty="0"/>
          </a:p>
        </p:txBody>
      </p:sp>
      <p:sp>
        <p:nvSpPr>
          <p:cNvPr id="4" name="Slide Number Placeholder 3"/>
          <p:cNvSpPr>
            <a:spLocks noGrp="1"/>
          </p:cNvSpPr>
          <p:nvPr>
            <p:ph type="sldNum" sz="quarter" idx="10"/>
          </p:nvPr>
        </p:nvSpPr>
        <p:spPr/>
        <p:txBody>
          <a:bodyPr/>
          <a:lstStyle/>
          <a:p>
            <a:fld id="{0C7C11EC-4F4A-F148-A915-AF721CBC3A14}" type="slidenum">
              <a:rPr lang="en-GB" smtClean="0"/>
              <a:pPr/>
              <a:t>7</a:t>
            </a:fld>
            <a:endParaRPr lang="en-GB"/>
          </a:p>
        </p:txBody>
      </p:sp>
    </p:spTree>
    <p:extLst>
      <p:ext uri="{BB962C8B-B14F-4D97-AF65-F5344CB8AC3E}">
        <p14:creationId xmlns="" xmlns:p14="http://schemas.microsoft.com/office/powerpoint/2010/main" val="2001897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baseline="0" dirty="0" smtClean="0"/>
              <a:t>Group </a:t>
            </a:r>
            <a:r>
              <a:rPr lang="en-GB" baseline="0" dirty="0" smtClean="0"/>
              <a:t>work is set up so that students from a range of countries exchange their ideas. </a:t>
            </a:r>
          </a:p>
          <a:p>
            <a:endParaRPr lang="en-GB" baseline="0" dirty="0" smtClean="0"/>
          </a:p>
          <a:p>
            <a:endParaRPr lang="de-AT" dirty="0"/>
          </a:p>
        </p:txBody>
      </p:sp>
      <p:sp>
        <p:nvSpPr>
          <p:cNvPr id="4" name="Foliennummernplatzhalter 3"/>
          <p:cNvSpPr>
            <a:spLocks noGrp="1"/>
          </p:cNvSpPr>
          <p:nvPr>
            <p:ph type="sldNum" sz="quarter" idx="10"/>
          </p:nvPr>
        </p:nvSpPr>
        <p:spPr/>
        <p:txBody>
          <a:bodyPr/>
          <a:lstStyle/>
          <a:p>
            <a:fld id="{0C7C11EC-4F4A-F148-A915-AF721CBC3A14}" type="slidenum">
              <a:rPr lang="en-GB" smtClean="0"/>
              <a:pPr/>
              <a:t>8</a:t>
            </a:fld>
            <a:endParaRPr lang="en-GB"/>
          </a:p>
        </p:txBody>
      </p:sp>
    </p:spTree>
    <p:extLst>
      <p:ext uri="{BB962C8B-B14F-4D97-AF65-F5344CB8AC3E}">
        <p14:creationId xmlns="" xmlns:p14="http://schemas.microsoft.com/office/powerpoint/2010/main" val="78369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 picture of </a:t>
            </a:r>
            <a:r>
              <a:rPr lang="en-GB" baseline="0" dirty="0" err="1" smtClean="0"/>
              <a:t>MTeach</a:t>
            </a:r>
            <a:r>
              <a:rPr lang="en-GB" baseline="0" dirty="0" smtClean="0"/>
              <a:t> work in Year 1 </a:t>
            </a:r>
            <a:r>
              <a:rPr lang="en-GB" dirty="0" smtClean="0"/>
              <a:t>of the programme, where such connections and links are exemplified.</a:t>
            </a:r>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0C7C11EC-4F4A-F148-A915-AF721CBC3A14}" type="slidenum">
              <a:rPr lang="en-GB" smtClean="0"/>
              <a:pPr/>
              <a:t>9</a:t>
            </a:fld>
            <a:endParaRPr lang="en-GB"/>
          </a:p>
        </p:txBody>
      </p:sp>
    </p:spTree>
    <p:extLst>
      <p:ext uri="{BB962C8B-B14F-4D97-AF65-F5344CB8AC3E}">
        <p14:creationId xmlns="" xmlns:p14="http://schemas.microsoft.com/office/powerpoint/2010/main" val="110421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Untertitel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Titel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de-DE" smtClean="0"/>
              <a:t>Titelmasterformat durch Klicken bearbeiten</a:t>
            </a:r>
            <a:endParaRPr kumimoji="0" lang="en-US"/>
          </a:p>
        </p:txBody>
      </p:sp>
      <p:cxnSp>
        <p:nvCxnSpPr>
          <p:cNvPr id="8" name="Gerade Verbindung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umsplatzhalter 14"/>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16" name="Foliennummernplatzhalter 15"/>
          <p:cNvSpPr>
            <a:spLocks noGrp="1"/>
          </p:cNvSpPr>
          <p:nvPr>
            <p:ph type="sldNum" sz="quarter" idx="11"/>
          </p:nvPr>
        </p:nvSpPr>
        <p:spPr/>
        <p:txBody>
          <a:bodyPr/>
          <a:lstStyle/>
          <a:p>
            <a:fld id="{70441D55-9998-4F2D-8983-4AFD0E53E182}" type="slidenum">
              <a:rPr lang="de-AT" smtClean="0"/>
              <a:pPr/>
              <a:t>‹Nr.›</a:t>
            </a:fld>
            <a:endParaRPr lang="de-AT"/>
          </a:p>
        </p:txBody>
      </p:sp>
      <p:sp>
        <p:nvSpPr>
          <p:cNvPr id="17" name="Fußzeilenplatzhalter 16"/>
          <p:cNvSpPr>
            <a:spLocks noGrp="1"/>
          </p:cNvSpPr>
          <p:nvPr>
            <p:ph type="ftr" sz="quarter" idx="12"/>
          </p:nvPr>
        </p:nvSpPr>
        <p:spPr/>
        <p:txBody>
          <a:bodyPr/>
          <a:lstStyle/>
          <a:p>
            <a:endParaRPr lang="de-AT"/>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0441D55-9998-4F2D-8983-4AFD0E53E182}" type="slidenum">
              <a:rPr lang="de-AT" smtClean="0"/>
              <a:pPr/>
              <a:t>‹Nr.›</a:t>
            </a:fld>
            <a:endParaRPr lang="de-AT"/>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0441D55-9998-4F2D-8983-4AFD0E53E182}" type="slidenum">
              <a:rPr lang="de-AT" smtClean="0"/>
              <a:pPr/>
              <a:t>‹Nr.›</a:t>
            </a:fld>
            <a:endParaRPr lang="de-AT"/>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9" name="Inhaltsplatzhalter 8"/>
          <p:cNvSpPr>
            <a:spLocks noGrp="1"/>
          </p:cNvSpPr>
          <p:nvPr>
            <p:ph idx="1"/>
          </p:nvPr>
        </p:nvSpPr>
        <p:spPr>
          <a:xfrm>
            <a:off x="457200" y="1524000"/>
            <a:ext cx="8229600" cy="4572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4" name="Datumsplatzhalter 13"/>
          <p:cNvSpPr>
            <a:spLocks noGrp="1"/>
          </p:cNvSpPr>
          <p:nvPr>
            <p:ph type="dt" sz="half" idx="14"/>
          </p:nvPr>
        </p:nvSpPr>
        <p:spPr/>
        <p:txBody>
          <a:bodyPr/>
          <a:lstStyle/>
          <a:p>
            <a:fld id="{A2F2E92D-ECD3-43F5-98F3-114FB730DE34}" type="datetimeFigureOut">
              <a:rPr lang="de-AT" smtClean="0"/>
              <a:pPr/>
              <a:t>02.04.2016</a:t>
            </a:fld>
            <a:endParaRPr lang="de-AT"/>
          </a:p>
        </p:txBody>
      </p:sp>
      <p:sp>
        <p:nvSpPr>
          <p:cNvPr id="15" name="Foliennummernplatzhalter 14"/>
          <p:cNvSpPr>
            <a:spLocks noGrp="1"/>
          </p:cNvSpPr>
          <p:nvPr>
            <p:ph type="sldNum" sz="quarter" idx="15"/>
          </p:nvPr>
        </p:nvSpPr>
        <p:spPr/>
        <p:txBody>
          <a:bodyPr/>
          <a:lstStyle>
            <a:lvl1pPr algn="ctr">
              <a:defRPr/>
            </a:lvl1pPr>
          </a:lstStyle>
          <a:p>
            <a:fld id="{70441D55-9998-4F2D-8983-4AFD0E53E182}" type="slidenum">
              <a:rPr lang="de-AT" smtClean="0"/>
              <a:pPr/>
              <a:t>‹Nr.›</a:t>
            </a:fld>
            <a:endParaRPr lang="de-AT"/>
          </a:p>
        </p:txBody>
      </p:sp>
      <p:sp>
        <p:nvSpPr>
          <p:cNvPr id="16" name="Fußzeilenplatzhalter 15"/>
          <p:cNvSpPr>
            <a:spLocks noGrp="1"/>
          </p:cNvSpPr>
          <p:nvPr>
            <p:ph type="ftr" sz="quarter" idx="16"/>
          </p:nvPr>
        </p:nvSpPr>
        <p:spPr/>
        <p:txBody>
          <a:bodyPr/>
          <a:lstStyle/>
          <a:p>
            <a:endParaRPr lang="de-AT"/>
          </a:p>
        </p:txBody>
      </p:sp>
      <p:sp>
        <p:nvSpPr>
          <p:cNvPr id="17" name="Titel 16"/>
          <p:cNvSpPr>
            <a:spLocks noGrp="1"/>
          </p:cNvSpPr>
          <p:nvPr>
            <p:ph type="title"/>
          </p:nvPr>
        </p:nvSpPr>
        <p:spPr/>
        <p:txBody>
          <a:bodyPr rtlCol="0" anchor="b" anchorCtr="0"/>
          <a:lstStyle/>
          <a:p>
            <a:r>
              <a:rPr kumimoji="0" lang="de-DE" smtClean="0"/>
              <a:t>Titelmasterformat durch Klicken bearbeiten</a:t>
            </a:r>
            <a:endParaRPr kumimoji="0"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70441D55-9998-4F2D-8983-4AFD0E53E182}" type="slidenum">
              <a:rPr lang="de-AT" smtClean="0"/>
              <a:pPr/>
              <a:t>‹Nr.›</a:t>
            </a:fld>
            <a:endParaRPr lang="de-AT"/>
          </a:p>
        </p:txBody>
      </p:sp>
      <p:sp>
        <p:nvSpPr>
          <p:cNvPr id="2" name="Titel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cxnSp>
        <p:nvCxnSpPr>
          <p:cNvPr id="7" name="Gerade Verbindung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70441D55-9998-4F2D-8983-4AFD0E53E182}" type="slidenum">
              <a:rPr lang="de-AT" smtClean="0"/>
              <a:pPr/>
              <a:t>‹Nr.›</a:t>
            </a:fld>
            <a:endParaRPr lang="de-AT"/>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11" name="Inhaltsplatzhalter 10"/>
          <p:cNvSpPr>
            <a:spLocks noGrp="1"/>
          </p:cNvSpPr>
          <p:nvPr>
            <p:ph sz="half" idx="1"/>
          </p:nvPr>
        </p:nvSpPr>
        <p:spPr>
          <a:xfrm>
            <a:off x="457200" y="1524000"/>
            <a:ext cx="4059936" cy="4572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half" idx="2"/>
          </p:nvPr>
        </p:nvSpPr>
        <p:spPr>
          <a:xfrm>
            <a:off x="4648200" y="1524000"/>
            <a:ext cx="4059936" cy="4572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9" name="Foliennummernplatzhalter 8"/>
          <p:cNvSpPr>
            <a:spLocks noGrp="1"/>
          </p:cNvSpPr>
          <p:nvPr>
            <p:ph type="sldNum" sz="quarter" idx="12"/>
          </p:nvPr>
        </p:nvSpPr>
        <p:spPr/>
        <p:txBody>
          <a:bodyPr/>
          <a:lstStyle/>
          <a:p>
            <a:fld id="{70441D55-9998-4F2D-8983-4AFD0E53E182}" type="slidenum">
              <a:rPr lang="de-AT" smtClean="0"/>
              <a:pPr/>
              <a:t>‹Nr.›</a:t>
            </a:fld>
            <a:endParaRPr lang="de-AT"/>
          </a:p>
        </p:txBody>
      </p:sp>
      <p:sp>
        <p:nvSpPr>
          <p:cNvPr id="8" name="Fußzeilenplatzhalter 7"/>
          <p:cNvSpPr>
            <a:spLocks noGrp="1"/>
          </p:cNvSpPr>
          <p:nvPr>
            <p:ph type="ftr" sz="quarter" idx="11"/>
          </p:nvPr>
        </p:nvSpPr>
        <p:spPr/>
        <p:txBody>
          <a:bodyPr/>
          <a:lstStyle/>
          <a:p>
            <a:endParaRPr lang="de-AT"/>
          </a:p>
        </p:txBody>
      </p:sp>
      <p:sp>
        <p:nvSpPr>
          <p:cNvPr id="7" name="Datumsplatzhalter 6"/>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3" name="Textplatzhalt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32" name="Inhaltsplatzhalter 31"/>
          <p:cNvSpPr>
            <a:spLocks noGrp="1"/>
          </p:cNvSpPr>
          <p:nvPr>
            <p:ph sz="half" idx="2"/>
          </p:nvPr>
        </p:nvSpPr>
        <p:spPr>
          <a:xfrm>
            <a:off x="457200" y="2201896"/>
            <a:ext cx="4038600" cy="3913632"/>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4" name="Inhaltsplatzhalter 33"/>
          <p:cNvSpPr>
            <a:spLocks noGrp="1"/>
          </p:cNvSpPr>
          <p:nvPr>
            <p:ph sz="quarter" idx="4"/>
          </p:nvPr>
        </p:nvSpPr>
        <p:spPr>
          <a:xfrm>
            <a:off x="4649788" y="2201896"/>
            <a:ext cx="4038600" cy="3913632"/>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 name="Titel 1"/>
          <p:cNvSpPr>
            <a:spLocks noGrp="1"/>
          </p:cNvSpPr>
          <p:nvPr>
            <p:ph type="title"/>
          </p:nvPr>
        </p:nvSpPr>
        <p:spPr>
          <a:xfrm>
            <a:off x="457200" y="155448"/>
            <a:ext cx="8229600" cy="1143000"/>
          </a:xfrm>
        </p:spPr>
        <p:txBody>
          <a:bodyPr anchor="b" anchorCtr="0"/>
          <a:lstStyle>
            <a:lvl1pPr>
              <a:defRPr/>
            </a:lvl1pPr>
          </a:lstStyle>
          <a:p>
            <a:r>
              <a:rPr kumimoji="0" lang="de-DE" smtClean="0"/>
              <a:t>Titelmasterformat durch Klicken bearbeiten</a:t>
            </a:r>
            <a:endParaRPr kumimoji="0" lang="en-US"/>
          </a:p>
        </p:txBody>
      </p:sp>
      <p:sp>
        <p:nvSpPr>
          <p:cNvPr id="12" name="Textplatzhalt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cxnSp>
        <p:nvCxnSpPr>
          <p:cNvPr id="10" name="Gerade Verbindung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70441D55-9998-4F2D-8983-4AFD0E53E182}" type="slidenum">
              <a:rPr lang="de-AT" smtClean="0"/>
              <a:pPr/>
              <a:t>‹Nr.›</a:t>
            </a:fld>
            <a:endParaRPr lang="de-AT"/>
          </a:p>
        </p:txBody>
      </p:sp>
      <p:sp>
        <p:nvSpPr>
          <p:cNvPr id="2" name="Titel 1"/>
          <p:cNvSpPr>
            <a:spLocks noGrp="1"/>
          </p:cNvSpPr>
          <p:nvPr>
            <p:ph type="title"/>
          </p:nvPr>
        </p:nvSpPr>
        <p:spPr/>
        <p:txBody>
          <a:bodyPr/>
          <a:lstStyle/>
          <a:p>
            <a:r>
              <a:rPr kumimoji="0" lang="de-DE" smtClean="0"/>
              <a:t>Titelmasterformat durch Klicken bearbeiten</a:t>
            </a:r>
            <a:endParaRPr kumimoji="0"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70441D55-9998-4F2D-8983-4AFD0E53E182}" type="slidenum">
              <a:rPr lang="de-AT" smtClean="0"/>
              <a:pPr/>
              <a:t>‹Nr.›</a:t>
            </a:fld>
            <a:endParaRPr lang="de-AT"/>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9" name="Inhaltsplatzhalter 28"/>
          <p:cNvSpPr>
            <a:spLocks noGrp="1"/>
          </p:cNvSpPr>
          <p:nvPr>
            <p:ph sz="quarter" idx="1"/>
          </p:nvPr>
        </p:nvSpPr>
        <p:spPr>
          <a:xfrm>
            <a:off x="457200" y="457200"/>
            <a:ext cx="6248400" cy="5715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3" name="Textplatzhalt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31" name="Titel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8" name="Datumsplatzhalter 7"/>
          <p:cNvSpPr>
            <a:spLocks noGrp="1"/>
          </p:cNvSpPr>
          <p:nvPr>
            <p:ph type="dt" sz="half" idx="14"/>
          </p:nvPr>
        </p:nvSpPr>
        <p:spPr/>
        <p:txBody>
          <a:bodyPr/>
          <a:lstStyle/>
          <a:p>
            <a:fld id="{A2F2E92D-ECD3-43F5-98F3-114FB730DE34}" type="datetimeFigureOut">
              <a:rPr lang="de-AT" smtClean="0"/>
              <a:pPr/>
              <a:t>02.04.2016</a:t>
            </a:fld>
            <a:endParaRPr lang="de-AT"/>
          </a:p>
        </p:txBody>
      </p:sp>
      <p:sp>
        <p:nvSpPr>
          <p:cNvPr id="9" name="Foliennummernplatzhalter 8"/>
          <p:cNvSpPr>
            <a:spLocks noGrp="1"/>
          </p:cNvSpPr>
          <p:nvPr>
            <p:ph type="sldNum" sz="quarter" idx="15"/>
          </p:nvPr>
        </p:nvSpPr>
        <p:spPr/>
        <p:txBody>
          <a:bodyPr/>
          <a:lstStyle/>
          <a:p>
            <a:fld id="{70441D55-9998-4F2D-8983-4AFD0E53E182}" type="slidenum">
              <a:rPr lang="de-AT" smtClean="0"/>
              <a:pPr/>
              <a:t>‹Nr.›</a:t>
            </a:fld>
            <a:endParaRPr lang="de-AT"/>
          </a:p>
        </p:txBody>
      </p:sp>
      <p:sp>
        <p:nvSpPr>
          <p:cNvPr id="10" name="Fußzeilenplatzhalter 9"/>
          <p:cNvSpPr>
            <a:spLocks noGrp="1"/>
          </p:cNvSpPr>
          <p:nvPr>
            <p:ph type="ftr" sz="quarter" idx="16"/>
          </p:nvPr>
        </p:nvSpPr>
        <p:spPr/>
        <p:txBody>
          <a:bodyPr/>
          <a:lstStyle/>
          <a:p>
            <a:endParaRPr lang="de-AT"/>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de-DE" smtClean="0"/>
              <a:t>Bild durch Klicken auf Symbol hinzufügen</a:t>
            </a:r>
            <a:endParaRPr kumimoji="0" lang="en-US"/>
          </a:p>
        </p:txBody>
      </p:sp>
      <p:sp>
        <p:nvSpPr>
          <p:cNvPr id="4" name="Textplatzhalt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8" name="Datumsplatzhalter 7"/>
          <p:cNvSpPr>
            <a:spLocks noGrp="1"/>
          </p:cNvSpPr>
          <p:nvPr>
            <p:ph type="dt" sz="half" idx="10"/>
          </p:nvPr>
        </p:nvSpPr>
        <p:spPr/>
        <p:txBody>
          <a:bodyPr/>
          <a:lstStyle/>
          <a:p>
            <a:fld id="{A2F2E92D-ECD3-43F5-98F3-114FB730DE34}" type="datetimeFigureOut">
              <a:rPr lang="de-AT" smtClean="0"/>
              <a:pPr/>
              <a:t>02.04.2016</a:t>
            </a:fld>
            <a:endParaRPr lang="de-AT"/>
          </a:p>
        </p:txBody>
      </p:sp>
      <p:sp>
        <p:nvSpPr>
          <p:cNvPr id="9" name="Foliennummernplatzhalter 8"/>
          <p:cNvSpPr>
            <a:spLocks noGrp="1"/>
          </p:cNvSpPr>
          <p:nvPr>
            <p:ph type="sldNum" sz="quarter" idx="11"/>
          </p:nvPr>
        </p:nvSpPr>
        <p:spPr/>
        <p:txBody>
          <a:bodyPr/>
          <a:lstStyle/>
          <a:p>
            <a:fld id="{70441D55-9998-4F2D-8983-4AFD0E53E182}" type="slidenum">
              <a:rPr lang="de-AT" smtClean="0"/>
              <a:pPr/>
              <a:t>‹Nr.›</a:t>
            </a:fld>
            <a:endParaRPr lang="de-AT"/>
          </a:p>
        </p:txBody>
      </p:sp>
      <p:sp>
        <p:nvSpPr>
          <p:cNvPr id="10" name="Fußzeilenplatzhalter 9"/>
          <p:cNvSpPr>
            <a:spLocks noGrp="1"/>
          </p:cNvSpPr>
          <p:nvPr>
            <p:ph type="ftr" sz="quarter" idx="12"/>
          </p:nvPr>
        </p:nvSpPr>
        <p:spPr/>
        <p:txBody>
          <a:bodyPr/>
          <a:lstStyle/>
          <a:p>
            <a:endParaRPr lang="de-AT"/>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platzhalt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4" name="Datumsplatzhalt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A2F2E92D-ECD3-43F5-98F3-114FB730DE34}" type="datetimeFigureOut">
              <a:rPr lang="de-AT" smtClean="0"/>
              <a:pPr/>
              <a:t>02.04.2016</a:t>
            </a:fld>
            <a:endParaRPr lang="de-AT"/>
          </a:p>
        </p:txBody>
      </p:sp>
      <p:sp>
        <p:nvSpPr>
          <p:cNvPr id="10" name="Fußzeilenplatzhalt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de-AT"/>
          </a:p>
        </p:txBody>
      </p:sp>
      <p:sp>
        <p:nvSpPr>
          <p:cNvPr id="22" name="Foliennummernplatzhalt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0441D55-9998-4F2D-8983-4AFD0E53E182}" type="slidenum">
              <a:rPr lang="de-AT" smtClean="0"/>
              <a:pPr/>
              <a:t>‹Nr.›</a:t>
            </a:fld>
            <a:endParaRPr lang="de-AT"/>
          </a:p>
        </p:txBody>
      </p:sp>
      <p:sp>
        <p:nvSpPr>
          <p:cNvPr id="5" name="Titelplatzhalt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de-DE" smtClean="0"/>
              <a:t>Titelmasterformat durch Klicken bearbeiten</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thruBlk="1"/>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764704"/>
            <a:ext cx="8305800" cy="1512168"/>
          </a:xfrm>
        </p:spPr>
        <p:txBody>
          <a:bodyPr>
            <a:normAutofit/>
          </a:bodyPr>
          <a:lstStyle/>
          <a:p>
            <a:r>
              <a:rPr lang="de-AT" sz="4300" dirty="0" smtClean="0">
                <a:solidFill>
                  <a:schemeClr val="bg1"/>
                </a:solidFill>
                <a:latin typeface="Calibri" pitchFamily="34" charset="0"/>
              </a:rPr>
              <a:t>Interacting </a:t>
            </a:r>
            <a:r>
              <a:rPr lang="de-AT" sz="4300" dirty="0" err="1" smtClean="0">
                <a:solidFill>
                  <a:schemeClr val="bg1"/>
                </a:solidFill>
                <a:latin typeface="Calibri" pitchFamily="34" charset="0"/>
              </a:rPr>
              <a:t>and</a:t>
            </a:r>
            <a:r>
              <a:rPr lang="de-AT" sz="4300" dirty="0" smtClean="0">
                <a:solidFill>
                  <a:schemeClr val="bg1"/>
                </a:solidFill>
                <a:latin typeface="Calibri" pitchFamily="34" charset="0"/>
              </a:rPr>
              <a:t> </a:t>
            </a:r>
            <a:r>
              <a:rPr lang="de-AT" sz="4300" dirty="0" err="1" smtClean="0">
                <a:solidFill>
                  <a:schemeClr val="bg1"/>
                </a:solidFill>
                <a:latin typeface="Calibri" pitchFamily="34" charset="0"/>
              </a:rPr>
              <a:t>Connecting</a:t>
            </a:r>
            <a:r>
              <a:rPr lang="de-AT" sz="4300" dirty="0" smtClean="0">
                <a:solidFill>
                  <a:schemeClr val="bg1"/>
                </a:solidFill>
                <a:latin typeface="Calibri" pitchFamily="34" charset="0"/>
              </a:rPr>
              <a:t> in a </a:t>
            </a:r>
            <a:r>
              <a:rPr lang="de-AT" sz="4300" dirty="0" err="1" smtClean="0">
                <a:solidFill>
                  <a:schemeClr val="bg1"/>
                </a:solidFill>
                <a:latin typeface="Calibri" pitchFamily="34" charset="0"/>
              </a:rPr>
              <a:t>Pluralistic</a:t>
            </a:r>
            <a:r>
              <a:rPr lang="de-AT" sz="4300" dirty="0" smtClean="0">
                <a:solidFill>
                  <a:schemeClr val="bg1"/>
                </a:solidFill>
                <a:latin typeface="Calibri" pitchFamily="34" charset="0"/>
              </a:rPr>
              <a:t> World</a:t>
            </a:r>
            <a:endParaRPr lang="de-AT" sz="4300" dirty="0">
              <a:solidFill>
                <a:schemeClr val="bg1"/>
              </a:solidFill>
              <a:latin typeface="Calibri" pitchFamily="34" charset="0"/>
            </a:endParaRPr>
          </a:p>
        </p:txBody>
      </p:sp>
      <p:sp>
        <p:nvSpPr>
          <p:cNvPr id="4" name="Titel 1"/>
          <p:cNvSpPr txBox="1">
            <a:spLocks/>
          </p:cNvSpPr>
          <p:nvPr/>
        </p:nvSpPr>
        <p:spPr>
          <a:xfrm>
            <a:off x="395536" y="2276872"/>
            <a:ext cx="8305800" cy="936104"/>
          </a:xfrm>
          <a:prstGeom prst="rect">
            <a:avLst/>
          </a:prstGeom>
          <a:ln w="6350" cap="rnd">
            <a:noFill/>
          </a:ln>
        </p:spPr>
        <p:txBody>
          <a:bodyPr vert="horz" anchor="b" anchorCtr="0">
            <a:noAutofit/>
          </a:bodyPr>
          <a:lstStyle/>
          <a:p>
            <a:pPr lvl="0" algn="ctr">
              <a:spcBef>
                <a:spcPct val="0"/>
              </a:spcBef>
              <a:defRPr/>
            </a:pP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a:t>
            </a:r>
            <a:r>
              <a:rPr lang="de-AT" sz="2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MuslimsInBritRN</a:t>
            </a: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 #STEP</a:t>
            </a:r>
            <a:endParaRPr lang="de-AT" sz="2300" spc="-10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ndParaRPr>
          </a:p>
        </p:txBody>
      </p:sp>
      <p:sp>
        <p:nvSpPr>
          <p:cNvPr id="5" name="Titel 1"/>
          <p:cNvSpPr txBox="1">
            <a:spLocks/>
          </p:cNvSpPr>
          <p:nvPr/>
        </p:nvSpPr>
        <p:spPr>
          <a:xfrm>
            <a:off x="395536" y="3933056"/>
            <a:ext cx="8305800" cy="720080"/>
          </a:xfrm>
          <a:prstGeom prst="rect">
            <a:avLst/>
          </a:prstGeom>
          <a:ln w="6350" cap="rnd">
            <a:noFill/>
          </a:ln>
        </p:spPr>
        <p:txBody>
          <a:bodyPr vert="horz" anchor="b" anchorCtr="0">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43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Nicole Brown</a:t>
            </a:r>
            <a:endParaRPr kumimoji="0" lang="de-AT" sz="43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6" name="Titel 1"/>
          <p:cNvSpPr txBox="1">
            <a:spLocks/>
          </p:cNvSpPr>
          <p:nvPr/>
        </p:nvSpPr>
        <p:spPr>
          <a:xfrm>
            <a:off x="395536" y="4941168"/>
            <a:ext cx="8305800" cy="936104"/>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a:t>
            </a:r>
            <a:r>
              <a:rPr lang="de-AT" sz="2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ncjbrown</a:t>
            </a:r>
            <a:endPar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23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www.nicole-brown.co.uk</a:t>
            </a: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456468" y="404664"/>
            <a:ext cx="8300413" cy="583264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11560" y="404664"/>
            <a:ext cx="3384376" cy="3189293"/>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644008" y="548680"/>
            <a:ext cx="4204778" cy="5256584"/>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323528" y="3861048"/>
            <a:ext cx="4235837" cy="230425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539552" y="416072"/>
            <a:ext cx="8190956" cy="589324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67544" y="332656"/>
            <a:ext cx="8064896" cy="552573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95536" y="332656"/>
            <a:ext cx="4176464" cy="3308649"/>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5004048" y="2924944"/>
            <a:ext cx="3674876" cy="3553079"/>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39552" y="260648"/>
            <a:ext cx="4018832" cy="2265457"/>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932040" y="1700808"/>
            <a:ext cx="3744416" cy="2792476"/>
          </a:xfrm>
          <a:prstGeom prst="rect">
            <a:avLst/>
          </a:prstGeom>
          <a:noFill/>
          <a:ln w="9525">
            <a:noFill/>
            <a:miter lim="800000"/>
            <a:headEnd/>
            <a:tailEnd/>
          </a:ln>
        </p:spPr>
      </p:pic>
      <p:sp>
        <p:nvSpPr>
          <p:cNvPr id="5" name="Textfeld 4"/>
          <p:cNvSpPr txBox="1"/>
          <p:nvPr/>
        </p:nvSpPr>
        <p:spPr>
          <a:xfrm>
            <a:off x="4427984" y="4509120"/>
            <a:ext cx="4320480" cy="307777"/>
          </a:xfrm>
          <a:prstGeom prst="rect">
            <a:avLst/>
          </a:prstGeom>
          <a:noFill/>
        </p:spPr>
        <p:txBody>
          <a:bodyPr wrap="square" rtlCol="0">
            <a:spAutoFit/>
          </a:bodyPr>
          <a:lstStyle/>
          <a:p>
            <a:pPr algn="r"/>
            <a:r>
              <a:rPr lang="de-AT" sz="1400" b="1" dirty="0" smtClean="0">
                <a:solidFill>
                  <a:schemeClr val="bg1"/>
                </a:solidFill>
                <a:latin typeface="Calibri" pitchFamily="34" charset="0"/>
              </a:rPr>
              <a:t>Slide </a:t>
            </a:r>
            <a:r>
              <a:rPr lang="de-AT" sz="1400" b="1" dirty="0" err="1" smtClean="0">
                <a:solidFill>
                  <a:schemeClr val="bg1"/>
                </a:solidFill>
                <a:latin typeface="Calibri" pitchFamily="34" charset="0"/>
              </a:rPr>
              <a:t>from</a:t>
            </a:r>
            <a:r>
              <a:rPr lang="de-AT" sz="1400" b="1" dirty="0" smtClean="0">
                <a:solidFill>
                  <a:schemeClr val="bg1"/>
                </a:solidFill>
                <a:latin typeface="Calibri" pitchFamily="34" charset="0"/>
              </a:rPr>
              <a:t> </a:t>
            </a:r>
            <a:r>
              <a:rPr lang="de-AT" sz="1400" b="1" dirty="0" err="1" smtClean="0">
                <a:solidFill>
                  <a:schemeClr val="bg1"/>
                </a:solidFill>
                <a:latin typeface="Calibri" pitchFamily="34" charset="0"/>
              </a:rPr>
              <a:t>Hina</a:t>
            </a:r>
            <a:r>
              <a:rPr lang="de-AT" sz="1400" b="1" dirty="0" smtClean="0">
                <a:solidFill>
                  <a:schemeClr val="bg1"/>
                </a:solidFill>
                <a:latin typeface="Calibri" pitchFamily="34" charset="0"/>
              </a:rPr>
              <a:t> AMIRALI</a:t>
            </a:r>
            <a:endParaRPr lang="de-AT" sz="1400" b="1" dirty="0">
              <a:solidFill>
                <a:schemeClr val="bg1"/>
              </a:solidFill>
              <a:latin typeface="Calibri" pitchFamily="34" charset="0"/>
            </a:endParaRPr>
          </a:p>
        </p:txBody>
      </p:sp>
      <p:sp>
        <p:nvSpPr>
          <p:cNvPr id="6" name="Textfeld 5"/>
          <p:cNvSpPr txBox="1"/>
          <p:nvPr/>
        </p:nvSpPr>
        <p:spPr>
          <a:xfrm>
            <a:off x="251520" y="2564904"/>
            <a:ext cx="4320480" cy="307777"/>
          </a:xfrm>
          <a:prstGeom prst="rect">
            <a:avLst/>
          </a:prstGeom>
          <a:noFill/>
        </p:spPr>
        <p:txBody>
          <a:bodyPr wrap="square" rtlCol="0">
            <a:spAutoFit/>
          </a:bodyPr>
          <a:lstStyle/>
          <a:p>
            <a:pPr algn="r"/>
            <a:r>
              <a:rPr lang="de-AT" sz="1400" b="1" dirty="0" smtClean="0">
                <a:solidFill>
                  <a:schemeClr val="bg1"/>
                </a:solidFill>
                <a:latin typeface="Calibri" pitchFamily="34" charset="0"/>
              </a:rPr>
              <a:t>Slide </a:t>
            </a:r>
            <a:r>
              <a:rPr lang="de-AT" sz="1400" b="1" dirty="0" err="1" smtClean="0">
                <a:solidFill>
                  <a:schemeClr val="bg1"/>
                </a:solidFill>
                <a:latin typeface="Calibri" pitchFamily="34" charset="0"/>
              </a:rPr>
              <a:t>from</a:t>
            </a:r>
            <a:r>
              <a:rPr lang="de-AT" sz="1400" b="1" dirty="0" smtClean="0">
                <a:solidFill>
                  <a:schemeClr val="bg1"/>
                </a:solidFill>
                <a:latin typeface="Calibri" pitchFamily="34" charset="0"/>
              </a:rPr>
              <a:t> Munira RAMANI</a:t>
            </a:r>
            <a:endParaRPr lang="de-AT" sz="1400" b="1" dirty="0">
              <a:solidFill>
                <a:schemeClr val="bg1"/>
              </a:solidFill>
              <a:latin typeface="Calibri" pitchFamily="34" charset="0"/>
            </a:endParaRPr>
          </a:p>
        </p:txBody>
      </p:sp>
      <p:sp>
        <p:nvSpPr>
          <p:cNvPr id="7" name="Textfeld 6"/>
          <p:cNvSpPr txBox="1"/>
          <p:nvPr/>
        </p:nvSpPr>
        <p:spPr>
          <a:xfrm>
            <a:off x="827584" y="6433591"/>
            <a:ext cx="4320480" cy="307777"/>
          </a:xfrm>
          <a:prstGeom prst="rect">
            <a:avLst/>
          </a:prstGeom>
          <a:noFill/>
        </p:spPr>
        <p:txBody>
          <a:bodyPr wrap="square" rtlCol="0">
            <a:spAutoFit/>
          </a:bodyPr>
          <a:lstStyle/>
          <a:p>
            <a:pPr algn="r"/>
            <a:r>
              <a:rPr lang="de-AT" sz="1400" b="1" dirty="0" smtClean="0">
                <a:solidFill>
                  <a:schemeClr val="bg1"/>
                </a:solidFill>
                <a:latin typeface="Calibri" pitchFamily="34" charset="0"/>
              </a:rPr>
              <a:t>Slide </a:t>
            </a:r>
            <a:r>
              <a:rPr lang="de-AT" sz="1400" b="1" dirty="0" err="1" smtClean="0">
                <a:solidFill>
                  <a:schemeClr val="bg1"/>
                </a:solidFill>
                <a:latin typeface="Calibri" pitchFamily="34" charset="0"/>
              </a:rPr>
              <a:t>from</a:t>
            </a:r>
            <a:r>
              <a:rPr lang="de-AT" sz="1400" b="1" dirty="0" smtClean="0">
                <a:solidFill>
                  <a:schemeClr val="bg1"/>
                </a:solidFill>
                <a:latin typeface="Calibri" pitchFamily="34" charset="0"/>
              </a:rPr>
              <a:t> </a:t>
            </a:r>
            <a:r>
              <a:rPr lang="de-AT" sz="1400" b="1" dirty="0" err="1" smtClean="0">
                <a:solidFill>
                  <a:schemeClr val="bg1"/>
                </a:solidFill>
                <a:latin typeface="Calibri" pitchFamily="34" charset="0"/>
              </a:rPr>
              <a:t>Naseer</a:t>
            </a:r>
            <a:r>
              <a:rPr lang="de-AT" sz="1400" b="1" dirty="0" smtClean="0">
                <a:solidFill>
                  <a:schemeClr val="bg1"/>
                </a:solidFill>
                <a:latin typeface="Calibri" pitchFamily="34" charset="0"/>
              </a:rPr>
              <a:t> AHMADI</a:t>
            </a:r>
            <a:endParaRPr lang="de-AT" sz="1400" b="1" dirty="0">
              <a:solidFill>
                <a:schemeClr val="bg1"/>
              </a:solidFill>
              <a:latin typeface="Calibri" pitchFamily="34" charset="0"/>
            </a:endParaRPr>
          </a:p>
        </p:txBody>
      </p:sp>
      <p:pic>
        <p:nvPicPr>
          <p:cNvPr id="1026" name="Picture 2"/>
          <p:cNvPicPr>
            <a:picLocks noChangeAspect="1" noChangeArrowheads="1"/>
          </p:cNvPicPr>
          <p:nvPr/>
        </p:nvPicPr>
        <p:blipFill>
          <a:blip r:embed="rId5" cstate="print"/>
          <a:srcRect/>
          <a:stretch>
            <a:fillRect/>
          </a:stretch>
        </p:blipFill>
        <p:spPr bwMode="auto">
          <a:xfrm>
            <a:off x="395536" y="2946506"/>
            <a:ext cx="4680520" cy="350683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duotone>
              <a:schemeClr val="bg2">
                <a:shade val="12000"/>
                <a:satMod val="240000"/>
              </a:schemeClr>
              <a:schemeClr val="bg2">
                <a:tint val="65000"/>
              </a:schemeClr>
            </a:duotone>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cstate="print"/>
          <a:srcRect/>
          <a:stretch>
            <a:fillRect/>
          </a:stretch>
        </p:blipFill>
        <p:spPr bwMode="auto">
          <a:xfrm>
            <a:off x="2987824" y="692696"/>
            <a:ext cx="5674673" cy="5328592"/>
          </a:xfrm>
          <a:prstGeom prst="rect">
            <a:avLst/>
          </a:prstGeom>
          <a:noFill/>
          <a:ln w="9525">
            <a:noFill/>
            <a:miter lim="800000"/>
            <a:headEnd/>
            <a:tailEnd/>
          </a:ln>
        </p:spPr>
      </p:pic>
      <p:sp>
        <p:nvSpPr>
          <p:cNvPr id="3" name="Titel 1"/>
          <p:cNvSpPr txBox="1">
            <a:spLocks/>
          </p:cNvSpPr>
          <p:nvPr/>
        </p:nvSpPr>
        <p:spPr>
          <a:xfrm>
            <a:off x="395536" y="692696"/>
            <a:ext cx="8305800" cy="720080"/>
          </a:xfrm>
          <a:prstGeom prst="rect">
            <a:avLst/>
          </a:prstGeom>
          <a:ln w="6350" cap="rnd">
            <a:noFill/>
          </a:ln>
        </p:spPr>
        <p:txBody>
          <a:bodyPr vert="horz" anchor="b" anchorCtr="0">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de-AT" sz="4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Research </a:t>
            </a:r>
            <a:r>
              <a:rPr lang="de-AT" sz="4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modules</a:t>
            </a:r>
            <a:endParaRPr kumimoji="0" lang="de-AT" sz="43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4" name="Titel 1"/>
          <p:cNvSpPr txBox="1">
            <a:spLocks/>
          </p:cNvSpPr>
          <p:nvPr/>
        </p:nvSpPr>
        <p:spPr>
          <a:xfrm>
            <a:off x="395536" y="1340768"/>
            <a:ext cx="8305800" cy="720080"/>
          </a:xfrm>
          <a:prstGeom prst="rect">
            <a:avLst/>
          </a:prstGeom>
          <a:ln w="6350" cap="rnd">
            <a:noFill/>
          </a:ln>
        </p:spPr>
        <p:txBody>
          <a:bodyPr vert="horz"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de-AT" sz="28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MA </a:t>
            </a:r>
            <a:r>
              <a:rPr lang="de-AT" sz="28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report</a:t>
            </a:r>
            <a:r>
              <a:rPr lang="de-AT" sz="28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 </a:t>
            </a:r>
            <a:r>
              <a:rPr lang="de-AT" sz="28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module</a:t>
            </a:r>
            <a:endParaRPr kumimoji="0" lang="de-AT" sz="28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5" name="Titel 1"/>
          <p:cNvSpPr txBox="1">
            <a:spLocks/>
          </p:cNvSpPr>
          <p:nvPr/>
        </p:nvSpPr>
        <p:spPr>
          <a:xfrm>
            <a:off x="395536" y="1988840"/>
            <a:ext cx="8305800" cy="720080"/>
          </a:xfrm>
          <a:prstGeom prst="rect">
            <a:avLst/>
          </a:prstGeom>
          <a:ln w="6350" cap="rnd">
            <a:noFill/>
          </a:ln>
        </p:spPr>
        <p:txBody>
          <a:bodyPr vert="horz" anchor="b"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de-AT" sz="28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MTeach</a:t>
            </a:r>
            <a:r>
              <a:rPr lang="de-AT" sz="28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 RPP </a:t>
            </a:r>
            <a:r>
              <a:rPr lang="de-AT" sz="28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and</a:t>
            </a:r>
            <a:r>
              <a:rPr lang="de-AT" sz="28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 PBE</a:t>
            </a:r>
            <a:endParaRPr kumimoji="0" lang="de-AT" sz="28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6" name="Textfeld 5"/>
          <p:cNvSpPr txBox="1"/>
          <p:nvPr/>
        </p:nvSpPr>
        <p:spPr>
          <a:xfrm>
            <a:off x="0" y="6550223"/>
            <a:ext cx="9144000" cy="307777"/>
          </a:xfrm>
          <a:prstGeom prst="rect">
            <a:avLst/>
          </a:prstGeom>
          <a:noFill/>
        </p:spPr>
        <p:txBody>
          <a:bodyPr wrap="square" rtlCol="0">
            <a:spAutoFit/>
          </a:bodyPr>
          <a:lstStyle/>
          <a:p>
            <a:r>
              <a:rPr lang="de-AT" sz="1400" dirty="0" err="1" smtClean="0">
                <a:solidFill>
                  <a:schemeClr val="bg1"/>
                </a:solidFill>
                <a:latin typeface="Calibri" pitchFamily="34" charset="0"/>
              </a:rPr>
              <a:t>Connected</a:t>
            </a:r>
            <a:r>
              <a:rPr lang="de-AT" sz="1400" dirty="0" smtClean="0">
                <a:solidFill>
                  <a:schemeClr val="bg1"/>
                </a:solidFill>
                <a:latin typeface="Calibri" pitchFamily="34" charset="0"/>
              </a:rPr>
              <a:t> Curriculum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https://www.ucl.ac.uk/teaching-learning/connected-curriculum/learn-more</a:t>
            </a:r>
            <a:endParaRPr lang="de-AT" sz="1400" dirty="0">
              <a:solidFill>
                <a:schemeClr val="bg1"/>
              </a:solidFill>
              <a:latin typeface="Calibri" pitchFamily="34" charset="0"/>
            </a:endParaRPr>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700808"/>
            <a:ext cx="8280920" cy="1512168"/>
          </a:xfrm>
        </p:spPr>
        <p:txBody>
          <a:bodyPr>
            <a:noAutofit/>
          </a:bodyPr>
          <a:lstStyle/>
          <a:p>
            <a:r>
              <a:rPr lang="de-AT" sz="4000" dirty="0" err="1" smtClean="0">
                <a:solidFill>
                  <a:schemeClr val="bg1"/>
                </a:solidFill>
                <a:latin typeface="Calibri" pitchFamily="34" charset="0"/>
              </a:rPr>
              <a:t>Exploring</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Notions</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of</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Diversity</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and</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Pluralism</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through</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the</a:t>
            </a:r>
            <a:r>
              <a:rPr lang="de-AT" sz="4000" dirty="0" smtClean="0">
                <a:solidFill>
                  <a:schemeClr val="bg1"/>
                </a:solidFill>
                <a:latin typeface="Calibri" pitchFamily="34" charset="0"/>
              </a:rPr>
              <a:t> Muslim </a:t>
            </a:r>
            <a:r>
              <a:rPr lang="de-AT" sz="4000" dirty="0" err="1" smtClean="0">
                <a:solidFill>
                  <a:schemeClr val="bg1"/>
                </a:solidFill>
                <a:latin typeface="Calibri" pitchFamily="34" charset="0"/>
              </a:rPr>
              <a:t>Societies</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and</a:t>
            </a:r>
            <a:r>
              <a:rPr lang="de-AT" sz="4000" dirty="0" smtClean="0">
                <a:solidFill>
                  <a:schemeClr val="bg1"/>
                </a:solidFill>
                <a:latin typeface="Calibri" pitchFamily="34" charset="0"/>
              </a:rPr>
              <a:t> </a:t>
            </a:r>
            <a:r>
              <a:rPr lang="de-AT" sz="4000" dirty="0" err="1" smtClean="0">
                <a:solidFill>
                  <a:schemeClr val="bg1"/>
                </a:solidFill>
                <a:latin typeface="Calibri" pitchFamily="34" charset="0"/>
              </a:rPr>
              <a:t>Civilisations</a:t>
            </a:r>
            <a:r>
              <a:rPr lang="de-AT" sz="4000" dirty="0" smtClean="0">
                <a:solidFill>
                  <a:schemeClr val="bg1"/>
                </a:solidFill>
                <a:latin typeface="Calibri" pitchFamily="34" charset="0"/>
              </a:rPr>
              <a:t> Module in an Ismaili RE </a:t>
            </a:r>
            <a:r>
              <a:rPr lang="de-AT" sz="4000" dirty="0" err="1" smtClean="0">
                <a:solidFill>
                  <a:schemeClr val="bg1"/>
                </a:solidFill>
                <a:latin typeface="Calibri" pitchFamily="34" charset="0"/>
              </a:rPr>
              <a:t>Classroom</a:t>
            </a:r>
            <a:r>
              <a:rPr lang="de-AT" sz="4000" dirty="0" smtClean="0">
                <a:solidFill>
                  <a:schemeClr val="bg1"/>
                </a:solidFill>
                <a:latin typeface="Calibri" pitchFamily="34" charset="0"/>
              </a:rPr>
              <a:t> in Mumbai, </a:t>
            </a:r>
            <a:r>
              <a:rPr lang="de-AT" sz="4000" dirty="0" err="1" smtClean="0">
                <a:solidFill>
                  <a:schemeClr val="bg1"/>
                </a:solidFill>
                <a:latin typeface="Calibri" pitchFamily="34" charset="0"/>
              </a:rPr>
              <a:t>India</a:t>
            </a:r>
            <a:endParaRPr lang="de-AT" sz="4000" dirty="0">
              <a:solidFill>
                <a:schemeClr val="bg1"/>
              </a:solidFill>
              <a:latin typeface="Calibri" pitchFamily="34" charset="0"/>
            </a:endParaRPr>
          </a:p>
        </p:txBody>
      </p:sp>
      <p:sp>
        <p:nvSpPr>
          <p:cNvPr id="5" name="Titel 1"/>
          <p:cNvSpPr txBox="1">
            <a:spLocks/>
          </p:cNvSpPr>
          <p:nvPr/>
        </p:nvSpPr>
        <p:spPr>
          <a:xfrm>
            <a:off x="539552" y="4293096"/>
            <a:ext cx="8305800" cy="720080"/>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32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Sana </a:t>
            </a:r>
            <a:r>
              <a:rPr kumimoji="0" lang="de-AT" sz="32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Kabira</a:t>
            </a:r>
            <a:endParaRPr kumimoji="0" lang="de-AT" sz="32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de-AT" sz="32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Cohort</a:t>
            </a:r>
            <a:r>
              <a:rPr lang="de-AT" sz="32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 7</a:t>
            </a:r>
            <a:endParaRPr kumimoji="0" lang="de-AT" sz="32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6660232" y="3861048"/>
            <a:ext cx="1540557" cy="208823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67544" y="1700808"/>
            <a:ext cx="8424936" cy="1656184"/>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The Power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of</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Music: an Exploration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into</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the</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Use</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of</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Background Music in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the</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Religious</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Education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Classroom</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to</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Enhance</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a:t>
            </a:r>
            <a:r>
              <a:rPr kumimoji="0" lang="de-AT" sz="4000" b="0" i="0" u="none" strike="noStrike" kern="1200" cap="none" spc="-100" normalizeH="0" baseline="0" noProof="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Classroom</a:t>
            </a:r>
            <a:r>
              <a:rPr kumimoji="0" lang="de-AT" sz="40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Environment</a:t>
            </a:r>
            <a:endParaRPr kumimoji="0" lang="de-AT" sz="40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6" name="Titel 1"/>
          <p:cNvSpPr txBox="1">
            <a:spLocks/>
          </p:cNvSpPr>
          <p:nvPr/>
        </p:nvSpPr>
        <p:spPr>
          <a:xfrm>
            <a:off x="467544" y="4581128"/>
            <a:ext cx="8305800" cy="720080"/>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32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Karina</a:t>
            </a:r>
            <a:r>
              <a:rPr kumimoji="0" lang="de-AT" sz="3200" b="0" i="0" u="none" strike="noStrike" kern="1200" cap="none" spc="-100" normalizeH="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 Hussein</a:t>
            </a:r>
          </a:p>
          <a:p>
            <a:pPr marL="0" marR="0" lvl="0" indent="0" algn="ctr" defTabSz="914400" rtl="0" eaLnBrk="1" fontAlgn="auto" latinLnBrk="0" hangingPunct="1">
              <a:lnSpc>
                <a:spcPct val="100000"/>
              </a:lnSpc>
              <a:spcBef>
                <a:spcPct val="0"/>
              </a:spcBef>
              <a:spcAft>
                <a:spcPts val="0"/>
              </a:spcAft>
              <a:buClrTx/>
              <a:buSzTx/>
              <a:buFontTx/>
              <a:buNone/>
              <a:tabLst/>
              <a:defRPr/>
            </a:pPr>
            <a:r>
              <a:rPr lang="de-AT" sz="3200" spc="-100" baseline="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Cohort</a:t>
            </a:r>
            <a:r>
              <a:rPr lang="de-AT" sz="3200" spc="-100" baseline="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 6</a:t>
            </a:r>
            <a:endParaRPr kumimoji="0" lang="de-AT" sz="32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683568" y="3717032"/>
            <a:ext cx="1991211" cy="26642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duotone>
              <a:schemeClr val="bg2">
                <a:shade val="12000"/>
                <a:satMod val="240000"/>
              </a:schemeClr>
              <a:schemeClr val="bg2">
                <a:tint val="65000"/>
              </a:schemeClr>
            </a:duotone>
            <a:lum/>
          </a:blip>
          <a:srcRect/>
          <a:stretch>
            <a:fillRect/>
          </a:stretch>
        </a:blipFill>
        <a:effectLst/>
      </p:bgPr>
    </p:bg>
    <p:spTree>
      <p:nvGrpSpPr>
        <p:cNvPr id="1" name=""/>
        <p:cNvGrpSpPr/>
        <p:nvPr/>
      </p:nvGrpSpPr>
      <p:grpSpPr>
        <a:xfrm>
          <a:off x="0" y="0"/>
          <a:ext cx="0" cy="0"/>
          <a:chOff x="0" y="0"/>
          <a:chExt cx="0" cy="0"/>
        </a:xfrm>
      </p:grpSpPr>
      <p:pic>
        <p:nvPicPr>
          <p:cNvPr id="2" name="Picture 6" descr="https://www.ioe.ac.uk/about/documents/Agent_Zone/IoE_286CP_small_logo.png"/>
          <p:cNvPicPr>
            <a:picLocks noChangeAspect="1" noChangeArrowheads="1"/>
          </p:cNvPicPr>
          <p:nvPr/>
        </p:nvPicPr>
        <p:blipFill>
          <a:blip r:embed="rId4" cstate="print"/>
          <a:srcRect/>
          <a:stretch>
            <a:fillRect/>
          </a:stretch>
        </p:blipFill>
        <p:spPr bwMode="auto">
          <a:xfrm>
            <a:off x="539552" y="476672"/>
            <a:ext cx="5223773" cy="2592288"/>
          </a:xfrm>
          <a:prstGeom prst="rect">
            <a:avLst/>
          </a:prstGeom>
          <a:noFill/>
        </p:spPr>
      </p:pic>
      <p:pic>
        <p:nvPicPr>
          <p:cNvPr id="3" name="Picture 8" descr="http://iis.ac.uk/sites/default/files/logo_3.png"/>
          <p:cNvPicPr>
            <a:picLocks noChangeAspect="1" noChangeArrowheads="1"/>
          </p:cNvPicPr>
          <p:nvPr/>
        </p:nvPicPr>
        <p:blipFill>
          <a:blip r:embed="rId5" cstate="print"/>
          <a:srcRect/>
          <a:stretch>
            <a:fillRect/>
          </a:stretch>
        </p:blipFill>
        <p:spPr bwMode="auto">
          <a:xfrm>
            <a:off x="3131840" y="3429000"/>
            <a:ext cx="5619372" cy="2167881"/>
          </a:xfrm>
          <a:prstGeom prst="rect">
            <a:avLst/>
          </a:prstGeom>
          <a:noFill/>
        </p:spPr>
      </p:pic>
      <p:sp>
        <p:nvSpPr>
          <p:cNvPr id="4" name="Textfeld 3"/>
          <p:cNvSpPr txBox="1"/>
          <p:nvPr/>
        </p:nvSpPr>
        <p:spPr>
          <a:xfrm>
            <a:off x="0" y="6334780"/>
            <a:ext cx="7344816" cy="523220"/>
          </a:xfrm>
          <a:prstGeom prst="rect">
            <a:avLst/>
          </a:prstGeom>
          <a:noFill/>
        </p:spPr>
        <p:txBody>
          <a:bodyPr wrap="square" rtlCol="0">
            <a:spAutoFit/>
          </a:bodyPr>
          <a:lstStyle/>
          <a:p>
            <a:r>
              <a:rPr lang="de-AT" sz="1400" dirty="0" smtClean="0">
                <a:solidFill>
                  <a:schemeClr val="bg1"/>
                </a:solidFill>
                <a:latin typeface="Calibri" pitchFamily="34" charset="0"/>
              </a:rPr>
              <a:t>UCL IOE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https://www.ioe.ac.uk/about/48697.html  </a:t>
            </a:r>
          </a:p>
          <a:p>
            <a:r>
              <a:rPr lang="de-AT" sz="1400" dirty="0" smtClean="0">
                <a:solidFill>
                  <a:schemeClr val="bg1"/>
                </a:solidFill>
                <a:latin typeface="Calibri" pitchFamily="34" charset="0"/>
              </a:rPr>
              <a:t>IIS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http://www.iis.ac.uk/ </a:t>
            </a:r>
            <a:endParaRPr lang="de-AT" sz="1400" dirty="0">
              <a:solidFill>
                <a:schemeClr val="bg1"/>
              </a:solidFill>
              <a:latin typeface="Calibri" pitchFamily="34" charset="0"/>
            </a:endParaRP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764704"/>
            <a:ext cx="8305800" cy="1512168"/>
          </a:xfrm>
        </p:spPr>
        <p:txBody>
          <a:bodyPr>
            <a:normAutofit/>
          </a:bodyPr>
          <a:lstStyle/>
          <a:p>
            <a:r>
              <a:rPr lang="de-AT" sz="4300" dirty="0" smtClean="0">
                <a:solidFill>
                  <a:schemeClr val="bg1"/>
                </a:solidFill>
                <a:latin typeface="Calibri" pitchFamily="34" charset="0"/>
              </a:rPr>
              <a:t>Interacting </a:t>
            </a:r>
            <a:r>
              <a:rPr lang="de-AT" sz="4300" dirty="0" err="1" smtClean="0">
                <a:solidFill>
                  <a:schemeClr val="bg1"/>
                </a:solidFill>
                <a:latin typeface="Calibri" pitchFamily="34" charset="0"/>
              </a:rPr>
              <a:t>and</a:t>
            </a:r>
            <a:r>
              <a:rPr lang="de-AT" sz="4300" dirty="0" smtClean="0">
                <a:solidFill>
                  <a:schemeClr val="bg1"/>
                </a:solidFill>
                <a:latin typeface="Calibri" pitchFamily="34" charset="0"/>
              </a:rPr>
              <a:t> </a:t>
            </a:r>
            <a:r>
              <a:rPr lang="de-AT" sz="4300" dirty="0" err="1" smtClean="0">
                <a:solidFill>
                  <a:schemeClr val="bg1"/>
                </a:solidFill>
                <a:latin typeface="Calibri" pitchFamily="34" charset="0"/>
              </a:rPr>
              <a:t>Connecting</a:t>
            </a:r>
            <a:r>
              <a:rPr lang="de-AT" sz="4300" dirty="0" smtClean="0">
                <a:solidFill>
                  <a:schemeClr val="bg1"/>
                </a:solidFill>
                <a:latin typeface="Calibri" pitchFamily="34" charset="0"/>
              </a:rPr>
              <a:t> in a </a:t>
            </a:r>
            <a:r>
              <a:rPr lang="de-AT" sz="4300" dirty="0" err="1" smtClean="0">
                <a:solidFill>
                  <a:schemeClr val="bg1"/>
                </a:solidFill>
                <a:latin typeface="Calibri" pitchFamily="34" charset="0"/>
              </a:rPr>
              <a:t>Pluralistic</a:t>
            </a:r>
            <a:r>
              <a:rPr lang="de-AT" sz="4300" dirty="0" smtClean="0">
                <a:solidFill>
                  <a:schemeClr val="bg1"/>
                </a:solidFill>
                <a:latin typeface="Calibri" pitchFamily="34" charset="0"/>
              </a:rPr>
              <a:t> World</a:t>
            </a:r>
            <a:endParaRPr lang="de-AT" sz="4300" dirty="0">
              <a:solidFill>
                <a:schemeClr val="bg1"/>
              </a:solidFill>
              <a:latin typeface="Calibri" pitchFamily="34" charset="0"/>
            </a:endParaRPr>
          </a:p>
        </p:txBody>
      </p:sp>
      <p:sp>
        <p:nvSpPr>
          <p:cNvPr id="4" name="Titel 1"/>
          <p:cNvSpPr txBox="1">
            <a:spLocks/>
          </p:cNvSpPr>
          <p:nvPr/>
        </p:nvSpPr>
        <p:spPr>
          <a:xfrm>
            <a:off x="395536" y="2276872"/>
            <a:ext cx="8305800" cy="936104"/>
          </a:xfrm>
          <a:prstGeom prst="rect">
            <a:avLst/>
          </a:prstGeom>
          <a:ln w="6350" cap="rnd">
            <a:noFill/>
          </a:ln>
        </p:spPr>
        <p:txBody>
          <a:bodyPr vert="horz" anchor="b" anchorCtr="0">
            <a:noAutofit/>
          </a:bodyPr>
          <a:lstStyle/>
          <a:p>
            <a:pPr lvl="0" algn="ctr">
              <a:spcBef>
                <a:spcPct val="0"/>
              </a:spcBef>
              <a:defRPr/>
            </a:pP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a:t>
            </a:r>
            <a:r>
              <a:rPr lang="de-AT" sz="2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MuslimsInBritRN</a:t>
            </a: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 #STEP</a:t>
            </a:r>
            <a:endParaRPr lang="de-AT" sz="2300" spc="-10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ndParaRPr>
          </a:p>
        </p:txBody>
      </p:sp>
      <p:sp>
        <p:nvSpPr>
          <p:cNvPr id="5" name="Titel 1"/>
          <p:cNvSpPr txBox="1">
            <a:spLocks/>
          </p:cNvSpPr>
          <p:nvPr/>
        </p:nvSpPr>
        <p:spPr>
          <a:xfrm>
            <a:off x="395536" y="3933056"/>
            <a:ext cx="8305800" cy="720080"/>
          </a:xfrm>
          <a:prstGeom prst="rect">
            <a:avLst/>
          </a:prstGeom>
          <a:ln w="6350" cap="rnd">
            <a:noFill/>
          </a:ln>
        </p:spPr>
        <p:txBody>
          <a:bodyPr vert="horz" anchor="b" anchorCtr="0">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43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Nicole Brown</a:t>
            </a:r>
            <a:endParaRPr kumimoji="0" lang="de-AT" sz="43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6" name="Titel 1"/>
          <p:cNvSpPr txBox="1">
            <a:spLocks/>
          </p:cNvSpPr>
          <p:nvPr/>
        </p:nvSpPr>
        <p:spPr>
          <a:xfrm>
            <a:off x="395536" y="4941168"/>
            <a:ext cx="8305800" cy="936104"/>
          </a:xfrm>
          <a:prstGeom prst="rect">
            <a:avLst/>
          </a:prstGeom>
          <a:ln w="6350" cap="rnd">
            <a:noFill/>
          </a:ln>
        </p:spPr>
        <p:txBody>
          <a:bodyPr vert="horz"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a:t>
            </a:r>
            <a:r>
              <a:rPr lang="de-AT" sz="2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ncjbrown</a:t>
            </a:r>
            <a:endPar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23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www.nicole-brown.co.uk</a:t>
            </a:r>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duotone>
              <a:schemeClr val="bg2">
                <a:shade val="12000"/>
                <a:satMod val="240000"/>
              </a:schemeClr>
              <a:schemeClr val="bg2">
                <a:tint val="65000"/>
              </a:schemeClr>
            </a:duotone>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251520" y="1052736"/>
            <a:ext cx="8485187" cy="416242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764704"/>
            <a:ext cx="8305800" cy="1512168"/>
          </a:xfrm>
        </p:spPr>
        <p:txBody>
          <a:bodyPr>
            <a:normAutofit/>
          </a:bodyPr>
          <a:lstStyle/>
          <a:p>
            <a:r>
              <a:rPr lang="de-AT" sz="4300" dirty="0" smtClean="0">
                <a:solidFill>
                  <a:schemeClr val="bg1"/>
                </a:solidFill>
                <a:latin typeface="Calibri" pitchFamily="34" charset="0"/>
              </a:rPr>
              <a:t>Interacting </a:t>
            </a:r>
            <a:r>
              <a:rPr lang="de-AT" sz="4300" dirty="0" err="1" smtClean="0">
                <a:solidFill>
                  <a:schemeClr val="bg1"/>
                </a:solidFill>
                <a:latin typeface="Calibri" pitchFamily="34" charset="0"/>
              </a:rPr>
              <a:t>and</a:t>
            </a:r>
            <a:r>
              <a:rPr lang="de-AT" sz="4300" dirty="0" smtClean="0">
                <a:solidFill>
                  <a:schemeClr val="bg1"/>
                </a:solidFill>
                <a:latin typeface="Calibri" pitchFamily="34" charset="0"/>
              </a:rPr>
              <a:t> </a:t>
            </a:r>
            <a:r>
              <a:rPr lang="de-AT" sz="4300" dirty="0" err="1" smtClean="0">
                <a:solidFill>
                  <a:schemeClr val="bg1"/>
                </a:solidFill>
                <a:latin typeface="Calibri" pitchFamily="34" charset="0"/>
              </a:rPr>
              <a:t>Connecting</a:t>
            </a:r>
            <a:r>
              <a:rPr lang="de-AT" sz="4300" dirty="0" smtClean="0">
                <a:solidFill>
                  <a:schemeClr val="bg1"/>
                </a:solidFill>
                <a:latin typeface="Calibri" pitchFamily="34" charset="0"/>
              </a:rPr>
              <a:t> in a </a:t>
            </a:r>
            <a:r>
              <a:rPr lang="de-AT" sz="4300" dirty="0" err="1" smtClean="0">
                <a:solidFill>
                  <a:schemeClr val="bg1"/>
                </a:solidFill>
                <a:latin typeface="Calibri" pitchFamily="34" charset="0"/>
              </a:rPr>
              <a:t>Pluralistic</a:t>
            </a:r>
            <a:r>
              <a:rPr lang="de-AT" sz="4300" dirty="0" smtClean="0">
                <a:solidFill>
                  <a:schemeClr val="bg1"/>
                </a:solidFill>
                <a:latin typeface="Calibri" pitchFamily="34" charset="0"/>
              </a:rPr>
              <a:t> World</a:t>
            </a:r>
            <a:endParaRPr lang="de-AT" sz="4300" dirty="0">
              <a:solidFill>
                <a:schemeClr val="bg1"/>
              </a:solidFill>
              <a:latin typeface="Calibri" pitchFamily="34" charset="0"/>
            </a:endParaRPr>
          </a:p>
        </p:txBody>
      </p:sp>
      <p:sp>
        <p:nvSpPr>
          <p:cNvPr id="5" name="Titel 1"/>
          <p:cNvSpPr txBox="1">
            <a:spLocks/>
          </p:cNvSpPr>
          <p:nvPr/>
        </p:nvSpPr>
        <p:spPr>
          <a:xfrm>
            <a:off x="395536" y="3933056"/>
            <a:ext cx="8305800" cy="720080"/>
          </a:xfrm>
          <a:prstGeom prst="rect">
            <a:avLst/>
          </a:prstGeom>
          <a:ln w="6350" cap="rnd">
            <a:noFill/>
          </a:ln>
        </p:spPr>
        <p:txBody>
          <a:bodyPr vert="horz" anchor="b" anchorCtr="0">
            <a:normAutofit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AT" sz="43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Nicole Brown</a:t>
            </a:r>
            <a:endParaRPr kumimoji="0" lang="de-AT" sz="43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sp>
        <p:nvSpPr>
          <p:cNvPr id="6" name="Titel 1"/>
          <p:cNvSpPr txBox="1">
            <a:spLocks/>
          </p:cNvSpPr>
          <p:nvPr/>
        </p:nvSpPr>
        <p:spPr>
          <a:xfrm>
            <a:off x="395536" y="4941168"/>
            <a:ext cx="8305800" cy="936104"/>
          </a:xfrm>
          <a:prstGeom prst="rect">
            <a:avLst/>
          </a:prstGeom>
          <a:ln w="6350" cap="rnd">
            <a:noFill/>
          </a:ln>
        </p:spPr>
        <p:txBody>
          <a:bodyPr vert="horz" anchor="b" anchorCtr="0">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a:t>
            </a:r>
            <a:r>
              <a:rPr lang="de-AT" sz="2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ncjbrown</a:t>
            </a:r>
            <a:endPar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de-AT" sz="23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rPr>
              <a:t>www.nicole-brown.co.uk</a:t>
            </a:r>
          </a:p>
          <a:p>
            <a:pPr lvl="0" algn="r">
              <a:spcBef>
                <a:spcPct val="0"/>
              </a:spcBef>
              <a:defRPr/>
            </a:pPr>
            <a:r>
              <a:rPr lang="de-AT" sz="2300" spc="-10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a:t>
            </a:r>
            <a:r>
              <a:rPr lang="de-AT" sz="2300" spc="-100" dirty="0" err="1"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rPr>
              <a:t>MuslimsInBritRN</a:t>
            </a:r>
            <a:r>
              <a:rPr lang="de-AT" sz="2300" spc="-100" noProof="0" dirty="0" smtClean="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latin typeface="Calibri" pitchFamily="34" charset="0"/>
                <a:ea typeface="+mj-ea"/>
                <a:cs typeface="+mj-cs"/>
              </a:rPr>
              <a:t>, #STEP</a:t>
            </a:r>
            <a:endParaRPr kumimoji="0" lang="de-AT" sz="23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srgbClr val="000000">
                    <a:alpha val="70000"/>
                  </a:srgbClr>
                </a:innerShdw>
              </a:effectLst>
              <a:uLnTx/>
              <a:uFillTx/>
              <a:latin typeface="Calibri" pitchFamily="34" charset="0"/>
              <a:ea typeface="+mj-ea"/>
              <a:cs typeface="+mj-cs"/>
            </a:endParaRPr>
          </a:p>
        </p:txBody>
      </p:sp>
      <p:pic>
        <p:nvPicPr>
          <p:cNvPr id="7" name="Picture 4" descr="https://scontent-lhr3-1.xx.fbcdn.net/hphotos-xfa1/v/t1.0-9/10171278_10203719181487992_6338745800416607432_n.jpg?oh=4ce853ea8eea6ad82037444fa97818e4&amp;oe=574DF63C"/>
          <p:cNvPicPr>
            <a:picLocks noChangeAspect="1" noChangeArrowheads="1"/>
          </p:cNvPicPr>
          <p:nvPr/>
        </p:nvPicPr>
        <p:blipFill>
          <a:blip r:embed="rId3" cstate="print"/>
          <a:srcRect/>
          <a:stretch>
            <a:fillRect/>
          </a:stretch>
        </p:blipFill>
        <p:spPr bwMode="auto">
          <a:xfrm>
            <a:off x="611560" y="3861048"/>
            <a:ext cx="3744416" cy="2496277"/>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duotone>
              <a:schemeClr val="bg2">
                <a:shade val="12000"/>
                <a:satMod val="240000"/>
              </a:schemeClr>
              <a:schemeClr val="bg2">
                <a:tint val="65000"/>
              </a:schemeClr>
            </a:duotone>
            <a:lum/>
          </a:blip>
          <a:srcRect/>
          <a:stretch>
            <a:fillRect/>
          </a:stretch>
        </a:blipFill>
        <a:effectLst/>
      </p:bgPr>
    </p:bg>
    <p:spTree>
      <p:nvGrpSpPr>
        <p:cNvPr id="1" name=""/>
        <p:cNvGrpSpPr/>
        <p:nvPr/>
      </p:nvGrpSpPr>
      <p:grpSpPr>
        <a:xfrm>
          <a:off x="0" y="0"/>
          <a:ext cx="0" cy="0"/>
          <a:chOff x="0" y="0"/>
          <a:chExt cx="0" cy="0"/>
        </a:xfrm>
      </p:grpSpPr>
      <p:pic>
        <p:nvPicPr>
          <p:cNvPr id="32774" name="Picture 6" descr="https://www.ioe.ac.uk/about/documents/Agent_Zone/IoE_286CP_small_logo.png"/>
          <p:cNvPicPr>
            <a:picLocks noChangeAspect="1" noChangeArrowheads="1"/>
          </p:cNvPicPr>
          <p:nvPr/>
        </p:nvPicPr>
        <p:blipFill>
          <a:blip r:embed="rId4" cstate="print"/>
          <a:srcRect/>
          <a:stretch>
            <a:fillRect/>
          </a:stretch>
        </p:blipFill>
        <p:spPr bwMode="auto">
          <a:xfrm>
            <a:off x="539552" y="476672"/>
            <a:ext cx="5223773" cy="2592288"/>
          </a:xfrm>
          <a:prstGeom prst="rect">
            <a:avLst/>
          </a:prstGeom>
          <a:noFill/>
        </p:spPr>
      </p:pic>
      <p:pic>
        <p:nvPicPr>
          <p:cNvPr id="32776" name="Picture 8" descr="http://iis.ac.uk/sites/default/files/logo_3.png"/>
          <p:cNvPicPr>
            <a:picLocks noChangeAspect="1" noChangeArrowheads="1"/>
          </p:cNvPicPr>
          <p:nvPr/>
        </p:nvPicPr>
        <p:blipFill>
          <a:blip r:embed="rId5" cstate="print"/>
          <a:srcRect/>
          <a:stretch>
            <a:fillRect/>
          </a:stretch>
        </p:blipFill>
        <p:spPr bwMode="auto">
          <a:xfrm>
            <a:off x="3131840" y="3429000"/>
            <a:ext cx="5619372" cy="2167881"/>
          </a:xfrm>
          <a:prstGeom prst="rect">
            <a:avLst/>
          </a:prstGeom>
          <a:noFill/>
        </p:spPr>
      </p:pic>
      <p:sp>
        <p:nvSpPr>
          <p:cNvPr id="8" name="Textfeld 7"/>
          <p:cNvSpPr txBox="1"/>
          <p:nvPr/>
        </p:nvSpPr>
        <p:spPr>
          <a:xfrm>
            <a:off x="0" y="6334780"/>
            <a:ext cx="7344816" cy="523220"/>
          </a:xfrm>
          <a:prstGeom prst="rect">
            <a:avLst/>
          </a:prstGeom>
          <a:noFill/>
        </p:spPr>
        <p:txBody>
          <a:bodyPr wrap="square" rtlCol="0">
            <a:spAutoFit/>
          </a:bodyPr>
          <a:lstStyle/>
          <a:p>
            <a:r>
              <a:rPr lang="de-AT" sz="1400" dirty="0" smtClean="0">
                <a:solidFill>
                  <a:schemeClr val="bg1"/>
                </a:solidFill>
                <a:latin typeface="Calibri" pitchFamily="34" charset="0"/>
              </a:rPr>
              <a:t>UCL IOE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https://www.ioe.ac.uk/about/48697.html  </a:t>
            </a:r>
          </a:p>
          <a:p>
            <a:r>
              <a:rPr lang="de-AT" sz="1400" dirty="0" smtClean="0">
                <a:solidFill>
                  <a:schemeClr val="bg1"/>
                </a:solidFill>
                <a:latin typeface="Calibri" pitchFamily="34" charset="0"/>
              </a:rPr>
              <a:t>IIS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http://www.iis.ac.uk/ </a:t>
            </a:r>
            <a:endParaRPr lang="de-AT" sz="1400" dirty="0">
              <a:solidFill>
                <a:schemeClr val="bg1"/>
              </a:solidFill>
              <a:latin typeface="Calibri" pitchFamily="34" charset="0"/>
            </a:endParaRPr>
          </a:p>
        </p:txBody>
      </p:sp>
    </p:spTree>
    <p:extLst>
      <p:ext uri="{BB962C8B-B14F-4D97-AF65-F5344CB8AC3E}">
        <p14:creationId xmlns="" xmlns:p14="http://schemas.microsoft.com/office/powerpoint/2010/main" val="1099181016"/>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srcRect/>
          <a:stretch>
            <a:fillRect/>
          </a:stretch>
        </p:blipFill>
        <p:spPr bwMode="auto">
          <a:xfrm>
            <a:off x="251520" y="1052736"/>
            <a:ext cx="8741550" cy="5040560"/>
          </a:xfrm>
          <a:prstGeom prst="rect">
            <a:avLst/>
          </a:prstGeom>
          <a:noFill/>
          <a:ln w="9525">
            <a:noFill/>
            <a:miter lim="800000"/>
            <a:headEnd/>
            <a:tailEnd/>
          </a:ln>
        </p:spPr>
      </p:pic>
      <p:sp>
        <p:nvSpPr>
          <p:cNvPr id="3" name="Textfeld 2"/>
          <p:cNvSpPr txBox="1"/>
          <p:nvPr/>
        </p:nvSpPr>
        <p:spPr>
          <a:xfrm>
            <a:off x="251520" y="6165304"/>
            <a:ext cx="7344816" cy="307777"/>
          </a:xfrm>
          <a:prstGeom prst="rect">
            <a:avLst/>
          </a:prstGeom>
          <a:noFill/>
        </p:spPr>
        <p:txBody>
          <a:bodyPr wrap="square" rtlCol="0">
            <a:spAutoFit/>
          </a:bodyPr>
          <a:lstStyle/>
          <a:p>
            <a:r>
              <a:rPr lang="de-AT" sz="1400" dirty="0" err="1" smtClean="0">
                <a:solidFill>
                  <a:schemeClr val="bg1"/>
                </a:solidFill>
                <a:latin typeface="Calibri" pitchFamily="34" charset="0"/>
              </a:rPr>
              <a:t>Map</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created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at</a:t>
            </a:r>
            <a:r>
              <a:rPr lang="de-AT" sz="1400" dirty="0" smtClean="0">
                <a:solidFill>
                  <a:schemeClr val="bg1"/>
                </a:solidFill>
                <a:latin typeface="Calibri" pitchFamily="34" charset="0"/>
              </a:rPr>
              <a:t> https://maps.google.co.uk </a:t>
            </a:r>
            <a:endParaRPr lang="de-AT" sz="1400" dirty="0">
              <a:solidFill>
                <a:schemeClr val="bg1"/>
              </a:solidFill>
              <a:latin typeface="Calibri" pitchFamily="34" charset="0"/>
            </a:endParaRP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11560" y="764704"/>
            <a:ext cx="7895977" cy="532859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duotone>
              <a:schemeClr val="bg2">
                <a:shade val="12000"/>
                <a:satMod val="240000"/>
              </a:schemeClr>
              <a:schemeClr val="bg2">
                <a:tint val="65000"/>
              </a:schemeClr>
            </a:duotone>
            <a:lum/>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107504" y="6433591"/>
            <a:ext cx="7344816" cy="307777"/>
          </a:xfrm>
          <a:prstGeom prst="rect">
            <a:avLst/>
          </a:prstGeom>
          <a:noFill/>
        </p:spPr>
        <p:txBody>
          <a:bodyPr wrap="square" rtlCol="0">
            <a:spAutoFit/>
          </a:bodyPr>
          <a:lstStyle/>
          <a:p>
            <a:r>
              <a:rPr lang="de-AT" sz="1400" dirty="0" err="1" smtClean="0">
                <a:solidFill>
                  <a:schemeClr val="bg1"/>
                </a:solidFill>
                <a:latin typeface="Calibri" pitchFamily="34" charset="0"/>
              </a:rPr>
              <a:t>Intercultural</a:t>
            </a:r>
            <a:r>
              <a:rPr lang="de-AT" sz="1400" dirty="0" smtClean="0">
                <a:solidFill>
                  <a:schemeClr val="bg1"/>
                </a:solidFill>
                <a:latin typeface="Calibri" pitchFamily="34" charset="0"/>
              </a:rPr>
              <a:t> Interaction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https://www.ucl.ac.uk/intercultural-interaction</a:t>
            </a:r>
            <a:endParaRPr lang="de-AT" sz="1400" dirty="0">
              <a:solidFill>
                <a:schemeClr val="bg1"/>
              </a:solidFill>
              <a:latin typeface="Calibri"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197068" y="548681"/>
            <a:ext cx="8691989" cy="5256584"/>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0"/>
            <a:duotone>
              <a:schemeClr val="bg2">
                <a:shade val="12000"/>
                <a:satMod val="240000"/>
              </a:schemeClr>
              <a:schemeClr val="bg2">
                <a:tint val="65000"/>
              </a:schemeClr>
            </a:duotone>
            <a:lum/>
          </a:blip>
          <a:srcRect/>
          <a:stretch>
            <a:fillRect/>
          </a:stretch>
        </a:blipFill>
        <a:effectLst/>
      </p:bgPr>
    </p:bg>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4" cstate="print"/>
          <a:srcRect/>
          <a:stretch>
            <a:fillRect/>
          </a:stretch>
        </p:blipFill>
        <p:spPr bwMode="auto">
          <a:xfrm>
            <a:off x="1547664" y="332656"/>
            <a:ext cx="5904656" cy="5544549"/>
          </a:xfrm>
          <a:prstGeom prst="rect">
            <a:avLst/>
          </a:prstGeom>
          <a:noFill/>
          <a:ln w="9525">
            <a:noFill/>
            <a:miter lim="800000"/>
            <a:headEnd/>
            <a:tailEnd/>
          </a:ln>
        </p:spPr>
      </p:pic>
      <p:sp>
        <p:nvSpPr>
          <p:cNvPr id="4" name="Textfeld 3"/>
          <p:cNvSpPr txBox="1"/>
          <p:nvPr/>
        </p:nvSpPr>
        <p:spPr>
          <a:xfrm>
            <a:off x="0" y="6550223"/>
            <a:ext cx="9144000" cy="307777"/>
          </a:xfrm>
          <a:prstGeom prst="rect">
            <a:avLst/>
          </a:prstGeom>
          <a:noFill/>
        </p:spPr>
        <p:txBody>
          <a:bodyPr wrap="square" rtlCol="0">
            <a:spAutoFit/>
          </a:bodyPr>
          <a:lstStyle/>
          <a:p>
            <a:r>
              <a:rPr lang="de-AT" sz="1400" dirty="0" err="1" smtClean="0">
                <a:solidFill>
                  <a:schemeClr val="bg1"/>
                </a:solidFill>
                <a:latin typeface="Calibri" pitchFamily="34" charset="0"/>
              </a:rPr>
              <a:t>Connected</a:t>
            </a:r>
            <a:r>
              <a:rPr lang="de-AT" sz="1400" dirty="0" smtClean="0">
                <a:solidFill>
                  <a:schemeClr val="bg1"/>
                </a:solidFill>
                <a:latin typeface="Calibri" pitchFamily="34" charset="0"/>
              </a:rPr>
              <a:t> Curriculum logo </a:t>
            </a:r>
            <a:r>
              <a:rPr lang="de-AT" sz="1400" dirty="0" err="1" smtClean="0">
                <a:solidFill>
                  <a:schemeClr val="bg1"/>
                </a:solidFill>
                <a:latin typeface="Calibri" pitchFamily="34" charset="0"/>
              </a:rPr>
              <a:t>retrieved</a:t>
            </a:r>
            <a:r>
              <a:rPr lang="de-AT" sz="1400" dirty="0" smtClean="0">
                <a:solidFill>
                  <a:schemeClr val="bg1"/>
                </a:solidFill>
                <a:latin typeface="Calibri" pitchFamily="34" charset="0"/>
              </a:rPr>
              <a:t> </a:t>
            </a:r>
            <a:r>
              <a:rPr lang="de-AT" sz="1400" dirty="0" err="1" smtClean="0">
                <a:solidFill>
                  <a:schemeClr val="bg1"/>
                </a:solidFill>
                <a:latin typeface="Calibri" pitchFamily="34" charset="0"/>
              </a:rPr>
              <a:t>from</a:t>
            </a:r>
            <a:r>
              <a:rPr lang="de-AT" sz="1400" dirty="0" smtClean="0">
                <a:solidFill>
                  <a:schemeClr val="bg1"/>
                </a:solidFill>
                <a:latin typeface="Calibri" pitchFamily="34" charset="0"/>
              </a:rPr>
              <a:t> https://www.ucl.ac.uk/teaching-learning/connected-curriculum/learn-more</a:t>
            </a:r>
            <a:endParaRPr lang="de-AT" sz="1400" dirty="0">
              <a:solidFill>
                <a:schemeClr val="bg1"/>
              </a:solidFill>
              <a:latin typeface="Calibri" pitchFamily="34" charset="0"/>
            </a:endParaRPr>
          </a:p>
        </p:txBody>
      </p:sp>
    </p:spTree>
    <p:extLst>
      <p:ext uri="{BB962C8B-B14F-4D97-AF65-F5344CB8AC3E}">
        <p14:creationId xmlns="" xmlns:p14="http://schemas.microsoft.com/office/powerpoint/2010/main" val="102173536"/>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467544" y="476672"/>
            <a:ext cx="8182008" cy="583264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395536" y="548680"/>
            <a:ext cx="8377672" cy="554461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Benutzerdefiniert 3">
      <a:dk1>
        <a:sysClr val="windowText" lastClr="000000"/>
      </a:dk1>
      <a:lt1>
        <a:sysClr val="window" lastClr="FFFFFF"/>
      </a:lt1>
      <a:dk2>
        <a:srgbClr val="B40000"/>
      </a:dk2>
      <a:lt2>
        <a:srgbClr val="FE6666"/>
      </a:lt2>
      <a:accent1>
        <a:srgbClr val="FF0000"/>
      </a:accent1>
      <a:accent2>
        <a:srgbClr val="FF0000"/>
      </a:accent2>
      <a:accent3>
        <a:srgbClr val="FF0000"/>
      </a:accent3>
      <a:accent4>
        <a:srgbClr val="FF0000"/>
      </a:accent4>
      <a:accent5>
        <a:srgbClr val="FF0000"/>
      </a:accent5>
      <a:accent6>
        <a:srgbClr val="FF0000"/>
      </a:accent6>
      <a:hlink>
        <a:srgbClr val="FF0000"/>
      </a:hlink>
      <a:folHlink>
        <a:srgbClr val="FF0000"/>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0</TotalTime>
  <Words>850</Words>
  <Application>Microsoft Office PowerPoint</Application>
  <PresentationFormat>Bildschirmpräsentation (4:3)</PresentationFormat>
  <Paragraphs>92</Paragraphs>
  <Slides>21</Slides>
  <Notes>21</Notes>
  <HiddenSlides>0</HiddenSlides>
  <MMClips>0</MMClips>
  <ScaleCrop>false</ScaleCrop>
  <HeadingPairs>
    <vt:vector size="4" baseType="variant">
      <vt:variant>
        <vt:lpstr>Design</vt:lpstr>
      </vt:variant>
      <vt:variant>
        <vt:i4>1</vt:i4>
      </vt:variant>
      <vt:variant>
        <vt:lpstr>Folientitel</vt:lpstr>
      </vt:variant>
      <vt:variant>
        <vt:i4>21</vt:i4>
      </vt:variant>
    </vt:vector>
  </HeadingPairs>
  <TitlesOfParts>
    <vt:vector size="22" baseType="lpstr">
      <vt:lpstr>Papier</vt:lpstr>
      <vt:lpstr>Interacting and Connecting in a Pluralistic World</vt:lpstr>
      <vt:lpstr>Interacting and Connecting in a Pluralistic World</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Exploring Notions of Diversity and Pluralism through the Muslim Societies and Civilisations Module in an Ismaili RE Classroom in Mumbai, India</vt:lpstr>
      <vt:lpstr>Folie 18</vt:lpstr>
      <vt:lpstr>Folie 19</vt:lpstr>
      <vt:lpstr>Folie 20</vt:lpstr>
      <vt:lpstr>Interacting and Connecting in a Pluralistic World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N Brown</dc:creator>
  <cp:lastModifiedBy>N Brown</cp:lastModifiedBy>
  <cp:revision>132</cp:revision>
  <dcterms:created xsi:type="dcterms:W3CDTF">2016-03-16T07:12:39Z</dcterms:created>
  <dcterms:modified xsi:type="dcterms:W3CDTF">2016-04-02T13:45:51Z</dcterms:modified>
</cp:coreProperties>
</file>