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10"/>
  </p:notesMasterIdLst>
  <p:handoutMasterIdLst>
    <p:handoutMasterId r:id="rId11"/>
  </p:handoutMasterIdLst>
  <p:sldIdLst>
    <p:sldId id="262" r:id="rId2"/>
    <p:sldId id="263" r:id="rId3"/>
    <p:sldId id="264" r:id="rId4"/>
    <p:sldId id="259" r:id="rId5"/>
    <p:sldId id="258" r:id="rId6"/>
    <p:sldId id="260" r:id="rId7"/>
    <p:sldId id="257" r:id="rId8"/>
    <p:sldId id="261" r:id="rId9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62239" autoAdjust="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10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BD98EA-3492-4FA8-81E9-0F14E0E56C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EE410-F605-4ED5-9B68-E5F4BEAA15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1F2F6-BD45-4891-9129-AF1267C42433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3D807-968F-4881-BDC2-82C1EC6013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43A56-1E9A-4E0B-AB5E-2B5EF80F8E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B59C1-CC1F-4899-B8D0-4AA5F8047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0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E1523-E287-47A1-9E6D-FD2B551805C9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85127-C3BC-49BA-95A0-259E1564A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7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Participatory and creative research and its benefits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brief overview and introduction to my research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examples of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 and less successful aspects of the making processes and creative methods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5127-C3BC-49BA-95A0-259E1564A9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410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recent existing work: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Bagnoli, A. (2009). Beyond the standard interview: The use of graphic elicitation and arts-based methods.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Qualitative Research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(5), 547-570.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Guell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C., &amp; Ogilvie, D. (2015). Picturing commuting: photovoice and seeking well-being in everyday travel.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Qualitative Research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(2), 201-218.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Hagens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C., Beaman, A., &amp; Bouchard R.E. (2003). Reminiscing, poetry writing, and remembering boxes: person-centred communication with cognitively impaired older adults.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Activities, Adaptation and Aging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27 (3/4), 97-112.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Jones, A., &amp; Woolley, J. (2015). The email-diary: a promising research tool for the 21st century?.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Qualitative Research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(6), 705-721.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Orr, N., &amp; Phoenix, C. (2015). Photographing physical activity: using visual methods to ‘grasp at’ the sensual experiences of the ageing body.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Qualitative Research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(4), 454-472.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Kara, H. (2015).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Creative research methods in the social sciences: A practical guide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Bristol: Policy Press.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5127-C3BC-49BA-95A0-259E1564A9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56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3300412"/>
            <a:ext cx="7315200" cy="2889149"/>
          </a:xfrm>
        </p:spPr>
        <p:txBody>
          <a:bodyPr/>
          <a:lstStyle/>
          <a:p>
            <a:r>
              <a:rPr lang="en-GB" b="1" dirty="0"/>
              <a:t>My research: </a:t>
            </a:r>
            <a:r>
              <a:rPr lang="en-GB" dirty="0"/>
              <a:t>The construction of academic identity under the influence of fibromyalgia.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Marginalised within an elite: I attempt to uncover the marginalised voices of the unheard and underrepresented academics diagnosed with fibromyalgia</a:t>
            </a:r>
          </a:p>
          <a:p>
            <a:endParaRPr lang="en-GB" dirty="0"/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Fibromyalgia: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complex, contested syndrome characterised by widespread pain, chronic fatigue, sleep problems, psychological disorders and cognitive dysfunctions, and is on the cusp of the physiological, psychological and somatic.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Concepts that are difficult to explain: </a:t>
            </a:r>
            <a:r>
              <a:rPr lang="en-GB" dirty="0"/>
              <a:t>Fibromyalgia and academic identity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Identity: difficult, but then what is an academic – teaching only? research? PhD student? someone who works in HE? what about FE?</a:t>
            </a:r>
          </a:p>
          <a:p>
            <a:r>
              <a:rPr lang="en-GB" dirty="0"/>
              <a:t>Fibro: variable symptoms, variable levels and severity, contested illness</a:t>
            </a:r>
          </a:p>
          <a:p>
            <a:endParaRPr lang="en-GB" dirty="0"/>
          </a:p>
          <a:p>
            <a:r>
              <a:rPr lang="en-GB" b="1" dirty="0"/>
              <a:t>Interviews on their own not enough</a:t>
            </a:r>
            <a:r>
              <a:rPr lang="en-GB" dirty="0"/>
              <a:t>, especially where the pain and brain fog are concerned.</a:t>
            </a:r>
          </a:p>
          <a:p>
            <a:r>
              <a:rPr lang="en-GB" dirty="0"/>
              <a:t>Therefore creative methods.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encourage participants to reflect on, make sense of and express their experiences, which are usually difficult to express in words, I use making and doing.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Timelines and identity box – objects in response to 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5127-C3BC-49BA-95A0-259E1564A9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62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5127-C3BC-49BA-95A0-259E1564A9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868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5127-C3BC-49BA-95A0-259E1564A9F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96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5127-C3BC-49BA-95A0-259E1564A9F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011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5127-C3BC-49BA-95A0-259E1564A9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292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b="1" dirty="0"/>
              <a:t>Issues with methods and so:</a:t>
            </a:r>
          </a:p>
          <a:p>
            <a:r>
              <a:rPr lang="en-GB" dirty="0"/>
              <a:t>open to expressive methods – photos, poems, songs</a:t>
            </a:r>
          </a:p>
          <a:p>
            <a:endParaRPr lang="en-GB" dirty="0"/>
          </a:p>
          <a:p>
            <a:r>
              <a:rPr lang="en-GB" b="1" dirty="0"/>
              <a:t>Concerns: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Recognisability – an issue as many participants have not disclosed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Time to be spent on it – trying to hold down the jobs and social life with fibro (compare with non-academics)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Doing it right and meeting the criteria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Is this real research? -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 the researcher plays within the triad of research, conversations amongst peers and therapy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85127-C3BC-49BA-95A0-259E1564A9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01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2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22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3880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34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9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615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36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99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65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6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01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0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54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17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0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9ED2-826F-4E80-8C53-D3BFFAEDCACB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DCECD-D101-4859-8031-8CA65B8E2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5F49ED2-826F-4E80-8C53-D3BFFAEDCACB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19DCECD-D101-4859-8031-8CA65B8E2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852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996F-8F9E-4050-8F89-5D9305F90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656" y="238938"/>
            <a:ext cx="10488522" cy="1843080"/>
          </a:xfrm>
        </p:spPr>
        <p:txBody>
          <a:bodyPr>
            <a:normAutofit/>
          </a:bodyPr>
          <a:lstStyle/>
          <a:p>
            <a:r>
              <a:rPr lang="en-GB" b="1" dirty="0"/>
              <a:t>Challenges of using participatory and creative research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F55F3-47FF-41A9-866D-0E0597BBB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656" y="2671763"/>
            <a:ext cx="10789496" cy="1312984"/>
          </a:xfrm>
        </p:spPr>
        <p:txBody>
          <a:bodyPr>
            <a:normAutofit fontScale="77500" lnSpcReduction="20000"/>
          </a:bodyPr>
          <a:lstStyle/>
          <a:p>
            <a:r>
              <a:rPr lang="en-GB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Nicole Brown</a:t>
            </a:r>
          </a:p>
          <a:p>
            <a:r>
              <a:rPr lang="en-GB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GB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ncjbrown</a:t>
            </a:r>
            <a:r>
              <a:rPr lang="en-GB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@</a:t>
            </a:r>
            <a:r>
              <a:rPr lang="en-GB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FibroIdentity</a:t>
            </a:r>
            <a:endParaRPr lang="en-GB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www.nicole-brown.co.uk</a:t>
            </a:r>
          </a:p>
        </p:txBody>
      </p:sp>
      <p:pic>
        <p:nvPicPr>
          <p:cNvPr id="4" name="Picture 2" descr="Image result for ucl ioe logo">
            <a:extLst>
              <a:ext uri="{FF2B5EF4-FFF2-40B4-BE49-F238E27FC236}">
                <a16:creationId xmlns:a16="http://schemas.microsoft.com/office/drawing/2014/main" id="{C86AADA5-1E8C-4750-9EB3-85D9CB5B8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53" y="4471266"/>
            <a:ext cx="3910607" cy="19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university of kent logo">
            <a:extLst>
              <a:ext uri="{FF2B5EF4-FFF2-40B4-BE49-F238E27FC236}">
                <a16:creationId xmlns:a16="http://schemas.microsoft.com/office/drawing/2014/main" id="{256AB748-55B7-452F-9F37-C2531864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04" y="3984745"/>
            <a:ext cx="3940606" cy="26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55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6F8A19-49F1-4EBB-B5AB-6302DC88C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1" y="609600"/>
            <a:ext cx="11408898" cy="1852246"/>
          </a:xfrm>
        </p:spPr>
        <p:txBody>
          <a:bodyPr>
            <a:noAutofit/>
          </a:bodyPr>
          <a:lstStyle/>
          <a:p>
            <a:r>
              <a:rPr lang="en-GB" sz="5400" b="1" dirty="0"/>
              <a:t>Participatory and creative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7B5070-F064-4E24-8F7B-0B30835D0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926080"/>
            <a:ext cx="10353762" cy="2865120"/>
          </a:xfrm>
        </p:spPr>
        <p:txBody>
          <a:bodyPr>
            <a:normAutofit/>
          </a:bodyPr>
          <a:lstStyle/>
          <a:p>
            <a:r>
              <a:rPr lang="en-GB" sz="3200" dirty="0"/>
              <a:t>Power differentials between researcher and researched</a:t>
            </a:r>
          </a:p>
          <a:p>
            <a:r>
              <a:rPr lang="en-GB" sz="3200" dirty="0"/>
              <a:t>Getting closer to experiences</a:t>
            </a:r>
          </a:p>
          <a:p>
            <a:r>
              <a:rPr lang="en-GB" sz="3200" dirty="0"/>
              <a:t>Richer data: photo elicitation, journaling, photo/video diary</a:t>
            </a:r>
          </a:p>
        </p:txBody>
      </p:sp>
    </p:spTree>
    <p:extLst>
      <p:ext uri="{BB962C8B-B14F-4D97-AF65-F5344CB8AC3E}">
        <p14:creationId xmlns:p14="http://schemas.microsoft.com/office/powerpoint/2010/main" val="427987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B420-9074-4D5D-850C-B5509938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609600"/>
            <a:ext cx="11760591" cy="970450"/>
          </a:xfrm>
        </p:spPr>
        <p:txBody>
          <a:bodyPr>
            <a:noAutofit/>
          </a:bodyPr>
          <a:lstStyle/>
          <a:p>
            <a:r>
              <a:rPr lang="en-GB" sz="5400" b="1" dirty="0"/>
              <a:t>Fibromyalgia and academic identity</a:t>
            </a:r>
          </a:p>
        </p:txBody>
      </p:sp>
      <p:pic>
        <p:nvPicPr>
          <p:cNvPr id="4" name="Picture 2" descr="Image result for fibromyalgia">
            <a:extLst>
              <a:ext uri="{FF2B5EF4-FFF2-40B4-BE49-F238E27FC236}">
                <a16:creationId xmlns:a16="http://schemas.microsoft.com/office/drawing/2014/main" id="{4E052550-52DA-4F18-9574-601C0E206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1" y="2160240"/>
            <a:ext cx="2958235" cy="39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if fibromyalgia was visible">
            <a:extLst>
              <a:ext uri="{FF2B5EF4-FFF2-40B4-BE49-F238E27FC236}">
                <a16:creationId xmlns:a16="http://schemas.microsoft.com/office/drawing/2014/main" id="{B10046C8-CC30-4B0F-B1D6-C70841B72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13" y="1866098"/>
            <a:ext cx="3394299" cy="452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fellowshiproom.com/wp-content/uploads/2014/04/mental-fog.jpg">
            <a:extLst>
              <a:ext uri="{FF2B5EF4-FFF2-40B4-BE49-F238E27FC236}">
                <a16:creationId xmlns:a16="http://schemas.microsoft.com/office/drawing/2014/main" id="{4B60A0B7-B09B-4118-A8F8-BFCF79B8D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678" y="2160242"/>
            <a:ext cx="2930069" cy="39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1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D9FF1DA-F0B0-467F-9A3C-467AC82FB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44" y="281354"/>
            <a:ext cx="9070572" cy="620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36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C03D6-5D61-4036-89DC-372D52D79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8958" y="272456"/>
            <a:ext cx="6349429" cy="6137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403F99-98A6-44A2-8C68-0C2AE8063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1661" y="166312"/>
            <a:ext cx="4526972" cy="326268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BA53DE5-B46C-41F1-BCF1-36C9465C6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61" y="3594224"/>
            <a:ext cx="4526972" cy="307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50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18B4306-65D6-46F2-A92B-0E6871064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4" y="823022"/>
            <a:ext cx="5966227" cy="508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621972-D885-4CF5-A6B7-576C5E697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150" y="823022"/>
            <a:ext cx="5939442" cy="50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2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%20folder/IMG_5673.jpg">
            <a:extLst>
              <a:ext uri="{FF2B5EF4-FFF2-40B4-BE49-F238E27FC236}">
                <a16:creationId xmlns:a16="http://schemas.microsoft.com/office/drawing/2014/main" id="{4D589B05-53BA-4E90-919B-FABC415AC2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1" y="238404"/>
            <a:ext cx="5934806" cy="487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untitled%20folder/IMG_3112.jpg">
            <a:extLst>
              <a:ext uri="{FF2B5EF4-FFF2-40B4-BE49-F238E27FC236}">
                <a16:creationId xmlns:a16="http://schemas.microsoft.com/office/drawing/2014/main" id="{088DAF43-FB00-4AC7-AE12-7BA3543A895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411" y="1872016"/>
            <a:ext cx="5994084" cy="4361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3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996F-8F9E-4050-8F89-5D9305F90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656" y="238938"/>
            <a:ext cx="10488522" cy="1843080"/>
          </a:xfrm>
        </p:spPr>
        <p:txBody>
          <a:bodyPr>
            <a:normAutofit/>
          </a:bodyPr>
          <a:lstStyle/>
          <a:p>
            <a:r>
              <a:rPr lang="en-GB" b="1" dirty="0"/>
              <a:t>Challenges of using participatory and creative research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F55F3-47FF-41A9-866D-0E0597BBB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656" y="2258700"/>
            <a:ext cx="10789496" cy="1726047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Nicole Brown</a:t>
            </a:r>
          </a:p>
          <a:p>
            <a:r>
              <a:rPr lang="en-GB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GB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ncjbrown</a:t>
            </a:r>
            <a:r>
              <a:rPr lang="en-GB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@</a:t>
            </a:r>
            <a:r>
              <a:rPr lang="en-GB" sz="32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FibroIdentity</a:t>
            </a:r>
            <a:endParaRPr lang="en-GB" sz="32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www.nicole-brown.co.uk</a:t>
            </a:r>
          </a:p>
        </p:txBody>
      </p:sp>
      <p:pic>
        <p:nvPicPr>
          <p:cNvPr id="4" name="Picture 2" descr="Image result for ucl ioe logo">
            <a:extLst>
              <a:ext uri="{FF2B5EF4-FFF2-40B4-BE49-F238E27FC236}">
                <a16:creationId xmlns:a16="http://schemas.microsoft.com/office/drawing/2014/main" id="{C86AADA5-1E8C-4750-9EB3-85D9CB5B8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53" y="4471266"/>
            <a:ext cx="3910607" cy="19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university of kent logo">
            <a:extLst>
              <a:ext uri="{FF2B5EF4-FFF2-40B4-BE49-F238E27FC236}">
                <a16:creationId xmlns:a16="http://schemas.microsoft.com/office/drawing/2014/main" id="{256AB748-55B7-452F-9F37-C2531864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04" y="3984745"/>
            <a:ext cx="3940606" cy="26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244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0</TotalTime>
  <Words>405</Words>
  <Application>Microsoft Office PowerPoint</Application>
  <PresentationFormat>Widescreen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Calisto MT</vt:lpstr>
      <vt:lpstr>Trebuchet MS</vt:lpstr>
      <vt:lpstr>Wingdings 2</vt:lpstr>
      <vt:lpstr>Slate</vt:lpstr>
      <vt:lpstr>Challenges of using participatory and creative research methods</vt:lpstr>
      <vt:lpstr>Participatory and creative research</vt:lpstr>
      <vt:lpstr>Fibromyalgia and academic identity</vt:lpstr>
      <vt:lpstr>PowerPoint Presentation</vt:lpstr>
      <vt:lpstr>PowerPoint Presentation</vt:lpstr>
      <vt:lpstr>PowerPoint Presentation</vt:lpstr>
      <vt:lpstr>PowerPoint Presentation</vt:lpstr>
      <vt:lpstr>Challenges of using participatory and creative research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methods to explore academic identity</dc:title>
  <dc:creator>Nicole Brown</dc:creator>
  <cp:lastModifiedBy>SJ Brown</cp:lastModifiedBy>
  <cp:revision>15</cp:revision>
  <cp:lastPrinted>2017-11-06T09:49:07Z</cp:lastPrinted>
  <dcterms:created xsi:type="dcterms:W3CDTF">2017-10-06T15:30:50Z</dcterms:created>
  <dcterms:modified xsi:type="dcterms:W3CDTF">2017-11-10T07:13:07Z</dcterms:modified>
</cp:coreProperties>
</file>