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71" r:id="rId3"/>
    <p:sldId id="272" r:id="rId4"/>
    <p:sldId id="258" r:id="rId5"/>
    <p:sldId id="275" r:id="rId6"/>
    <p:sldId id="260" r:id="rId7"/>
    <p:sldId id="261" r:id="rId8"/>
    <p:sldId id="262" r:id="rId9"/>
    <p:sldId id="265" r:id="rId10"/>
    <p:sldId id="266" r:id="rId11"/>
    <p:sldId id="276" r:id="rId12"/>
    <p:sldId id="273" r:id="rId13"/>
    <p:sldId id="274" r:id="rId1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102" y="45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DBF8C-9EE4-49C3-9FE8-482A003333C9}" type="datetimeFigureOut">
              <a:rPr lang="en-GB" smtClean="0"/>
              <a:t>04/11/2016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8576A6-D2EF-4498-9360-8FDEE9C03FCD}" type="slidenum">
              <a:rPr lang="en-GB" smtClean="0"/>
              <a:t>‹#›</a:t>
            </a:fld>
            <a:endParaRPr lang="en-GB"/>
          </a:p>
        </p:txBody>
      </p:sp>
    </p:spTree>
    <p:extLst>
      <p:ext uri="{BB962C8B-B14F-4D97-AF65-F5344CB8AC3E}">
        <p14:creationId xmlns:p14="http://schemas.microsoft.com/office/powerpoint/2010/main" val="4099446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a:t>
            </a:r>
            <a:r>
              <a:rPr lang="en-GB" baseline="0" dirty="0"/>
              <a:t> brief summary of </a:t>
            </a:r>
            <a:r>
              <a:rPr lang="en-GB" dirty="0"/>
              <a:t>what I will be covering in my presentation.</a:t>
            </a:r>
          </a:p>
        </p:txBody>
      </p:sp>
      <p:sp>
        <p:nvSpPr>
          <p:cNvPr id="4" name="Slide Number Placeholder 3"/>
          <p:cNvSpPr>
            <a:spLocks noGrp="1"/>
          </p:cNvSpPr>
          <p:nvPr>
            <p:ph type="sldNum" sz="quarter" idx="10"/>
          </p:nvPr>
        </p:nvSpPr>
        <p:spPr/>
        <p:txBody>
          <a:bodyPr/>
          <a:lstStyle/>
          <a:p>
            <a:fld id="{7D8576A6-D2EF-4498-9360-8FDEE9C03FCD}" type="slidenum">
              <a:rPr lang="en-GB" smtClean="0"/>
              <a:t>2</a:t>
            </a:fld>
            <a:endParaRPr lang="en-GB"/>
          </a:p>
        </p:txBody>
      </p:sp>
    </p:spTree>
    <p:extLst>
      <p:ext uri="{BB962C8B-B14F-4D97-AF65-F5344CB8AC3E}">
        <p14:creationId xmlns:p14="http://schemas.microsoft.com/office/powerpoint/2010/main" val="799891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Students' sense of belonging to a university or community of practice and the necessity of such sense of belonging for student engagement and retention have been investigated in a range of studies (see Christie et al. 2008; Quinn 2005; Read, Archer, and </a:t>
            </a:r>
            <a:r>
              <a:rPr lang="en-GB" sz="1200" kern="1200" dirty="0" err="1">
                <a:solidFill>
                  <a:schemeClr val="tx1"/>
                </a:solidFill>
                <a:effectLst/>
                <a:latin typeface="+mn-lt"/>
                <a:ea typeface="+mn-ea"/>
                <a:cs typeface="+mn-cs"/>
              </a:rPr>
              <a:t>Leathwood</a:t>
            </a:r>
            <a:r>
              <a:rPr lang="en-GB" sz="1200" kern="1200" dirty="0">
                <a:solidFill>
                  <a:schemeClr val="tx1"/>
                </a:solidFill>
                <a:effectLst/>
                <a:latin typeface="+mn-lt"/>
                <a:ea typeface="+mn-ea"/>
                <a:cs typeface="+mn-cs"/>
              </a:rPr>
              <a:t> 2003; Thomas 2012). In their article about a longitudinal study on learning and learning experiences at the transitional phase of entering university Christie et al. (2008) highlight that the sense of belonging at universities is strongly related to the status of students' initial learning identity and  how secure students felt in their learning identity before entering university. Referring to two studies with women students Quinn (2005) discovered that for the students interviewed university was not so much a community of practice as a safe haven, where learning occurs and ideas materialise, or at a more symbolic and imaginary level, where strangers are together. Read, Archer, and </a:t>
            </a:r>
            <a:r>
              <a:rPr lang="en-GB" sz="1200" kern="1200" dirty="0" err="1">
                <a:solidFill>
                  <a:schemeClr val="tx1"/>
                </a:solidFill>
                <a:effectLst/>
                <a:latin typeface="+mn-lt"/>
                <a:ea typeface="+mn-ea"/>
                <a:cs typeface="+mn-cs"/>
              </a:rPr>
              <a:t>Leathwood</a:t>
            </a:r>
            <a:r>
              <a:rPr lang="en-GB" sz="1200" kern="1200" dirty="0">
                <a:solidFill>
                  <a:schemeClr val="tx1"/>
                </a:solidFill>
                <a:effectLst/>
                <a:latin typeface="+mn-lt"/>
                <a:ea typeface="+mn-ea"/>
                <a:cs typeface="+mn-cs"/>
              </a:rPr>
              <a:t> (2003) investigated sense of belonging by considering the difference between traditional and non-traditional students. Their findings demonstrate that identification with universities and communities of practice often commences before students even enter their chosen university. The authors highlight that sense of belonging and community spirit continue to be developed within academic activities and as part of non-academic life on campus. Atypical or non-traditional students, such as mature students, may not actively take part in traditional student life, which results in the students feeling different and isolated. Navigating university life, developing a sense of belonging and becoming part of a community of practice therefore seem difficult enough at the best of times for many students. But within a project, where a programme is delivered across two institutes and two teaching placements students' sense of belonging may become even more fragmented.</a:t>
            </a:r>
          </a:p>
          <a:p>
            <a:r>
              <a:rPr lang="en-GB" sz="1200" kern="1200" dirty="0">
                <a:solidFill>
                  <a:schemeClr val="tx1"/>
                </a:solidFill>
                <a:effectLst/>
                <a:latin typeface="+mn-lt"/>
                <a:ea typeface="+mn-ea"/>
                <a:cs typeface="+mn-cs"/>
              </a:rPr>
              <a:t>STEP students have many roles to play: they are trainee teachers in UK mainstream schools, they work as co-teachers in religious education centres, they are students at the Institute of Ismaili Studies and they are students at the UCL Institute of Education. STEP students spend their time in such a variety of different working environments whilst at the same time living in accommodation, where they share communal spaces with their peers from all over the world. Of course, the benefits of such rich experiences are immeasurable, but at the same time there could be a risk of students feeling lost and becoming unsettled. In order to counteract such issues all stakeholders, lecturers, administrators, tutors, teachers and mentors from schools and religious education centres regularly reinforce STEP as a community of practice with students not necessarily belonging to the IIS or UCL IOE, but to STEP and identifying as STEP students and eventually STEP teachers. STEP students are encouraged to engage in the wider community of academics within the Institute of Ismaili Studies as well as within the UCL Institute of Education and indeed the University College of London as a whole. However, the STEP family of current and past cohorts of students is seen as the primary support network and learning community.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 has been touched upon already, tutors and lecturers play an important role where students' sense of belonging and communities of practice are concerned. However, the full extent of the tutors' and lecturers' roles becomes more apparent when considering the knowledge transmission of the programme. Goldschmid and Goldschmid (1973) and later Morrison (1996), for example, discuss how the modular approach to teaching within higher education leads to a fragmented experience of learning for students. The authors acknowledge the benefits of modular instruction such as that learning is broken down into more manageable entities and that learning can become more personalised and meaningful if there are choices of modules. At the same time, however, these advantages could become pitfalls for students who fail to make links between modules and connect the learning from a variety of modules to lead to one cohesive programmatic structure. If the modular approach within higher education is experienced as fragmented what does that mean for a programme where there are so many separate strands? These strands need to be brought together and it is primarily the lecturers' and tutors' role to help students make those connections. This is only possible if the communication between the partner institutes is structured but free from constraints, in line with the individual institute's policies, but also aligned with the overall aims of the programme, regular, but also responding to specific needs and unforeseen circumstances. All lecturers and tutors need to be aware of the contents taught in the two degree courses so that meaningful cross-references can be made, irrelevant duplication can be avoided and instead knowledge from all modules can be built upon. Although the students are studying for two separate master's courses, the MA Education (Muslim Societies and Civilisations) and the Master of Teaching, the programme is set out and linked in such a way that it is considered as one programme, STEP. Collaboration within STEP is therefore more than merely staff of two institutes working together; collaboration within STEP is synonymous with integration. The level of integration of the two courses, the separate strands of enrichment classes and the teaching placements in the mainstream schools as well as the religious education centres is a particular strength of STEP. And tutors and lecturers are a driving force for integration, streamlining support and managing students' expectations across the institutes. </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D8576A6-D2EF-4498-9360-8FDEE9C03FCD}" type="slidenum">
              <a:rPr lang="en-GB" smtClean="0"/>
              <a:t>3</a:t>
            </a:fld>
            <a:endParaRPr lang="en-GB"/>
          </a:p>
        </p:txBody>
      </p:sp>
    </p:spTree>
    <p:extLst>
      <p:ext uri="{BB962C8B-B14F-4D97-AF65-F5344CB8AC3E}">
        <p14:creationId xmlns:p14="http://schemas.microsoft.com/office/powerpoint/2010/main" val="4092297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the current climate within higher education student voice plays a crucial role regarding the development and modification of learning environments and courses, and is used for quality assurance and performance assessment purposes, as well as to shape the student experience (see </a:t>
            </a:r>
            <a:r>
              <a:rPr lang="en-GB" sz="1200" kern="1200" dirty="0" err="1">
                <a:solidFill>
                  <a:schemeClr val="tx1"/>
                </a:solidFill>
                <a:effectLst/>
                <a:latin typeface="+mn-lt"/>
                <a:ea typeface="+mn-ea"/>
                <a:cs typeface="+mn-cs"/>
              </a:rPr>
              <a:t>Grebennikov</a:t>
            </a:r>
            <a:r>
              <a:rPr lang="en-GB" sz="1200" kern="1200" dirty="0">
                <a:solidFill>
                  <a:schemeClr val="tx1"/>
                </a:solidFill>
                <a:effectLst/>
                <a:latin typeface="+mn-lt"/>
                <a:ea typeface="+mn-ea"/>
                <a:cs typeface="+mn-cs"/>
              </a:rPr>
              <a:t> and Shah 2013; </a:t>
            </a:r>
            <a:r>
              <a:rPr lang="en-GB" sz="1200" kern="1200" dirty="0" err="1">
                <a:solidFill>
                  <a:schemeClr val="tx1"/>
                </a:solidFill>
                <a:effectLst/>
                <a:latin typeface="+mn-lt"/>
                <a:ea typeface="+mn-ea"/>
                <a:cs typeface="+mn-cs"/>
              </a:rPr>
              <a:t>Frankham</a:t>
            </a:r>
            <a:r>
              <a:rPr lang="en-GB" sz="1200" kern="1200" dirty="0">
                <a:solidFill>
                  <a:schemeClr val="tx1"/>
                </a:solidFill>
                <a:effectLst/>
                <a:latin typeface="+mn-lt"/>
                <a:ea typeface="+mn-ea"/>
                <a:cs typeface="+mn-cs"/>
              </a:rPr>
              <a:t> 2015). As with other programmes the STEP programme, too, uses surveys and student feedback forms to inform changes to module contents and deliveries with the aim to improve student experience and develop students' learning further. However, within the STEP programme the students play another, more important role. Truly, the students are the only stakeholders within STEP that see and experience all aspects and strands of the programme. As has been said, lecturers can help make the links from one institute to the other, but it is the students who experience those links and can therefore evaluate the effectiveness of such connections. In a way, therefore, the students act as intra- and inter-institutional mediators, thereby shaping the programme considerably. Within the scope of the National Student Survey students may refer to their experiences of challenging materials and assignments (</a:t>
            </a:r>
            <a:r>
              <a:rPr lang="en-GB" sz="1200" kern="1200" dirty="0" err="1">
                <a:solidFill>
                  <a:schemeClr val="tx1"/>
                </a:solidFill>
                <a:effectLst/>
                <a:latin typeface="+mn-lt"/>
                <a:ea typeface="+mn-ea"/>
                <a:cs typeface="+mn-cs"/>
              </a:rPr>
              <a:t>Frankham</a:t>
            </a:r>
            <a:r>
              <a:rPr lang="en-GB" sz="1200" kern="1200" dirty="0">
                <a:solidFill>
                  <a:schemeClr val="tx1"/>
                </a:solidFill>
                <a:effectLst/>
                <a:latin typeface="+mn-lt"/>
                <a:ea typeface="+mn-ea"/>
                <a:cs typeface="+mn-cs"/>
              </a:rPr>
              <a:t> 2015), and may therefore have an indirect impact in that lecturers review and revise their reading lists. However, the students on the STEP programme take a more active role by accepting responsibility for their own learning. Where enrichment sessions are concerned, for example, students get involved in action research that is developed in collaboration and partnership with academic staff. The participatory nature of such collaborative work results in the students taking ownership of certain elements of the course, which in turn leads to improved engagement with and experiences of the programme. Although such partnership projects are being promoted and have become more influential across universities in recent years (see </a:t>
            </a:r>
            <a:r>
              <a:rPr lang="en-GB" sz="1200" kern="1200" dirty="0" err="1">
                <a:solidFill>
                  <a:schemeClr val="tx1"/>
                </a:solidFill>
                <a:effectLst/>
                <a:latin typeface="+mn-lt"/>
                <a:ea typeface="+mn-ea"/>
                <a:cs typeface="+mn-cs"/>
              </a:rPr>
              <a:t>Bovill</a:t>
            </a:r>
            <a:r>
              <a:rPr lang="en-GB" sz="1200" kern="1200" dirty="0">
                <a:solidFill>
                  <a:schemeClr val="tx1"/>
                </a:solidFill>
                <a:effectLst/>
                <a:latin typeface="+mn-lt"/>
                <a:ea typeface="+mn-ea"/>
                <a:cs typeface="+mn-cs"/>
              </a:rPr>
              <a:t>, Cook-Sather, and </a:t>
            </a:r>
            <a:r>
              <a:rPr lang="en-GB" sz="1200" kern="1200" dirty="0" err="1">
                <a:solidFill>
                  <a:schemeClr val="tx1"/>
                </a:solidFill>
                <a:effectLst/>
                <a:latin typeface="+mn-lt"/>
                <a:ea typeface="+mn-ea"/>
                <a:cs typeface="+mn-cs"/>
              </a:rPr>
              <a:t>Felten</a:t>
            </a:r>
            <a:r>
              <a:rPr lang="en-GB" sz="1200" kern="1200" dirty="0">
                <a:solidFill>
                  <a:schemeClr val="tx1"/>
                </a:solidFill>
                <a:effectLst/>
                <a:latin typeface="+mn-lt"/>
                <a:ea typeface="+mn-ea"/>
                <a:cs typeface="+mn-cs"/>
              </a:rPr>
              <a:t> 2011; Cook-Sather, </a:t>
            </a:r>
            <a:r>
              <a:rPr lang="en-GB" sz="1200" kern="1200" dirty="0" err="1">
                <a:solidFill>
                  <a:schemeClr val="tx1"/>
                </a:solidFill>
                <a:effectLst/>
                <a:latin typeface="+mn-lt"/>
                <a:ea typeface="+mn-ea"/>
                <a:cs typeface="+mn-cs"/>
              </a:rPr>
              <a:t>Bovill</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Felten</a:t>
            </a:r>
            <a:r>
              <a:rPr lang="en-GB" sz="1200" kern="1200" dirty="0">
                <a:solidFill>
                  <a:schemeClr val="tx1"/>
                </a:solidFill>
                <a:effectLst/>
                <a:latin typeface="+mn-lt"/>
                <a:ea typeface="+mn-ea"/>
                <a:cs typeface="+mn-cs"/>
              </a:rPr>
              <a:t> 2014; Dickerson, Jarvis, and Stockwell, 2016), the STEP programme has always fostered such engagement from its students. The main difference of STEP to many other programmes lies in the circumstances of the studentship. Not only are they international students, they agree to be uprooted and removed from their home contexts, their families and friends for two years to study on this programme, which is probably why the students are particularly keen to make the experience worthwhile for themselves but also for those that come after them.</a:t>
            </a:r>
          </a:p>
          <a:p>
            <a:endParaRPr lang="en-GB" dirty="0"/>
          </a:p>
        </p:txBody>
      </p:sp>
      <p:sp>
        <p:nvSpPr>
          <p:cNvPr id="4" name="Slide Number Placeholder 3"/>
          <p:cNvSpPr>
            <a:spLocks noGrp="1"/>
          </p:cNvSpPr>
          <p:nvPr>
            <p:ph type="sldNum" sz="quarter" idx="10"/>
          </p:nvPr>
        </p:nvSpPr>
        <p:spPr/>
        <p:txBody>
          <a:bodyPr/>
          <a:lstStyle/>
          <a:p>
            <a:fld id="{7D8576A6-D2EF-4498-9360-8FDEE9C03FCD}" type="slidenum">
              <a:rPr lang="en-GB" smtClean="0"/>
              <a:t>4</a:t>
            </a:fld>
            <a:endParaRPr lang="en-GB"/>
          </a:p>
        </p:txBody>
      </p:sp>
    </p:spTree>
    <p:extLst>
      <p:ext uri="{BB962C8B-B14F-4D97-AF65-F5344CB8AC3E}">
        <p14:creationId xmlns:p14="http://schemas.microsoft.com/office/powerpoint/2010/main" val="2665014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Presentation and explanation of the river</a:t>
            </a:r>
            <a:r>
              <a:rPr lang="en-GB" baseline="0" dirty="0"/>
              <a:t> reflection task.</a:t>
            </a:r>
          </a:p>
          <a:p>
            <a:r>
              <a:rPr lang="en-GB" baseline="0" dirty="0"/>
              <a:t>Development from usual reflections to reflections that go deeper.</a:t>
            </a:r>
          </a:p>
          <a:p>
            <a:r>
              <a:rPr lang="en-GB" dirty="0"/>
              <a:t>This</a:t>
            </a:r>
            <a:r>
              <a:rPr lang="en-GB" baseline="0" dirty="0"/>
              <a:t> is an example of </a:t>
            </a:r>
            <a:r>
              <a:rPr lang="en-GB" baseline="0" dirty="0" err="1"/>
              <a:t>MTeach</a:t>
            </a:r>
            <a:r>
              <a:rPr lang="en-GB" baseline="0" dirty="0"/>
              <a:t> work in Year 1 </a:t>
            </a:r>
            <a:r>
              <a:rPr lang="en-GB" dirty="0"/>
              <a:t>of the programme.</a:t>
            </a:r>
          </a:p>
          <a:p>
            <a:r>
              <a:rPr lang="en-GB" dirty="0"/>
              <a:t>Using a </a:t>
            </a:r>
            <a:r>
              <a:rPr lang="en-GB" baseline="0" dirty="0"/>
              <a:t>model of reflection </a:t>
            </a:r>
            <a:r>
              <a:rPr lang="en-GB" dirty="0"/>
              <a:t>students are asked to depict</a:t>
            </a:r>
            <a:r>
              <a:rPr lang="en-GB" baseline="0" dirty="0"/>
              <a:t> </a:t>
            </a:r>
            <a:r>
              <a:rPr lang="en-GB" dirty="0"/>
              <a:t>their journey throughout the STEP programme </a:t>
            </a:r>
            <a:r>
              <a:rPr lang="en-GB" baseline="0" dirty="0"/>
              <a:t>as a river from source to mouth. The emphasis lies on connecting the contents of both the MA and </a:t>
            </a:r>
            <a:r>
              <a:rPr lang="en-GB" baseline="0" dirty="0" err="1"/>
              <a:t>MTeach</a:t>
            </a:r>
            <a:r>
              <a:rPr lang="en-GB" baseline="0" dirty="0"/>
              <a:t> work.</a:t>
            </a:r>
            <a:endParaRPr lang="en-GB" dirty="0"/>
          </a:p>
          <a:p>
            <a:endParaRPr lang="en-GB" dirty="0"/>
          </a:p>
          <a:p>
            <a:endParaRPr lang="en-GB" baseline="0" dirty="0"/>
          </a:p>
        </p:txBody>
      </p:sp>
      <p:sp>
        <p:nvSpPr>
          <p:cNvPr id="4" name="Slide Number Placeholder 3"/>
          <p:cNvSpPr>
            <a:spLocks noGrp="1"/>
          </p:cNvSpPr>
          <p:nvPr>
            <p:ph type="sldNum" sz="quarter" idx="10"/>
          </p:nvPr>
        </p:nvSpPr>
        <p:spPr/>
        <p:txBody>
          <a:bodyPr/>
          <a:lstStyle/>
          <a:p>
            <a:fld id="{7D8576A6-D2EF-4498-9360-8FDEE9C03FCD}" type="slidenum">
              <a:rPr lang="en-GB" smtClean="0"/>
              <a:t>6</a:t>
            </a:fld>
            <a:endParaRPr lang="en-GB"/>
          </a:p>
        </p:txBody>
      </p:sp>
    </p:spTree>
    <p:extLst>
      <p:ext uri="{BB962C8B-B14F-4D97-AF65-F5344CB8AC3E}">
        <p14:creationId xmlns:p14="http://schemas.microsoft.com/office/powerpoint/2010/main" val="2623639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Instead of drawing a river some students are asked to build a Lego model to</a:t>
            </a:r>
            <a:r>
              <a:rPr lang="en-GB" baseline="0" dirty="0"/>
              <a:t> reflect on their learning. The students are supplied with a range of old-fashioned, coloured bricks, some extra features, like </a:t>
            </a:r>
            <a:r>
              <a:rPr lang="en-GB" dirty="0"/>
              <a:t>windows, doors and arches, as well as with some LEGO people. </a:t>
            </a:r>
          </a:p>
          <a:p>
            <a:endParaRPr lang="en-GB" dirty="0"/>
          </a:p>
        </p:txBody>
      </p:sp>
      <p:sp>
        <p:nvSpPr>
          <p:cNvPr id="4" name="Slide Number Placeholder 3"/>
          <p:cNvSpPr>
            <a:spLocks noGrp="1"/>
          </p:cNvSpPr>
          <p:nvPr>
            <p:ph type="sldNum" sz="quarter" idx="10"/>
          </p:nvPr>
        </p:nvSpPr>
        <p:spPr/>
        <p:txBody>
          <a:bodyPr/>
          <a:lstStyle/>
          <a:p>
            <a:fld id="{7D8576A6-D2EF-4498-9360-8FDEE9C03FCD}" type="slidenum">
              <a:rPr lang="en-GB" smtClean="0"/>
              <a:t>7</a:t>
            </a:fld>
            <a:endParaRPr lang="en-GB"/>
          </a:p>
        </p:txBody>
      </p:sp>
    </p:spTree>
    <p:extLst>
      <p:ext uri="{BB962C8B-B14F-4D97-AF65-F5344CB8AC3E}">
        <p14:creationId xmlns:p14="http://schemas.microsoft.com/office/powerpoint/2010/main" val="3786416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latin typeface="+mn-lt"/>
                <a:ea typeface="+mn-ea"/>
                <a:cs typeface="+mn-cs"/>
              </a:rPr>
              <a:t>Here is an example of such a learning journey. The </a:t>
            </a:r>
            <a:r>
              <a:rPr lang="de-AT" sz="1200" kern="1200" baseline="0" dirty="0">
                <a:solidFill>
                  <a:schemeClr val="tx1"/>
                </a:solidFill>
                <a:latin typeface="+mn-lt"/>
                <a:ea typeface="+mn-ea"/>
                <a:cs typeface="+mn-cs"/>
              </a:rPr>
              <a:t>buildings demonstrate how the students‘ understanding of effective learning has changed over the course of the first term. Where learning was seen as rigid and structured initially, it is now considered as multifaceted with many opportunities. The skeleton indicates challenges the students experienced. </a:t>
            </a:r>
            <a:endParaRPr lang="de-AT" sz="1200" kern="1200" dirty="0">
              <a:solidFill>
                <a:schemeClr val="tx1"/>
              </a:solidFill>
              <a:latin typeface="+mn-lt"/>
              <a:ea typeface="+mn-ea"/>
              <a:cs typeface="+mn-cs"/>
            </a:endParaRPr>
          </a:p>
          <a:p>
            <a:endParaRPr lang="en-GB" baseline="0" dirty="0"/>
          </a:p>
          <a:p>
            <a:r>
              <a:rPr lang="en-GB" baseline="0" dirty="0"/>
              <a:t>The first building with the white bricks demonstrates that the students had had some understanding relating to effective learning, but with bricks being white only shows that the students’ understanding was rigid, structured and situated within their personal backgrounds. But students were looking forward to their learning journey, so there is the door to the next part.</a:t>
            </a:r>
          </a:p>
          <a:p>
            <a:r>
              <a:rPr lang="en-GB" baseline="0" dirty="0"/>
              <a:t>Over the course of the first term, students have started to understand that effective learning is more complex, which is symbolised in the building on right. A building that now has more windows and doors, and is made of many different colours. The Christmas elf is used to acknowledge the importance of pupils’ voice and needs and the learning that any teaching needs to be aligned to and driven by pupils.</a:t>
            </a:r>
          </a:p>
          <a:p>
            <a:endParaRPr lang="en-GB" baseline="0" dirty="0"/>
          </a:p>
          <a:p>
            <a:r>
              <a:rPr lang="en-GB" baseline="0" dirty="0"/>
              <a:t>The skeleton indicates challenges the students experienced. For some these challenges were of a practical nature, for others the difficulties related to their philosophies and outlooks being challenged.</a:t>
            </a:r>
          </a:p>
          <a:p>
            <a:endParaRPr lang="en-GB" dirty="0"/>
          </a:p>
          <a:p>
            <a:endParaRPr lang="en-GB" dirty="0"/>
          </a:p>
        </p:txBody>
      </p:sp>
      <p:sp>
        <p:nvSpPr>
          <p:cNvPr id="4" name="Slide Number Placeholder 3"/>
          <p:cNvSpPr>
            <a:spLocks noGrp="1"/>
          </p:cNvSpPr>
          <p:nvPr>
            <p:ph type="sldNum" sz="quarter" idx="10"/>
          </p:nvPr>
        </p:nvSpPr>
        <p:spPr/>
        <p:txBody>
          <a:bodyPr/>
          <a:lstStyle/>
          <a:p>
            <a:fld id="{7D8576A6-D2EF-4498-9360-8FDEE9C03FCD}" type="slidenum">
              <a:rPr lang="en-GB" smtClean="0"/>
              <a:t>8</a:t>
            </a:fld>
            <a:endParaRPr lang="en-GB"/>
          </a:p>
        </p:txBody>
      </p:sp>
    </p:spTree>
    <p:extLst>
      <p:ext uri="{BB962C8B-B14F-4D97-AF65-F5344CB8AC3E}">
        <p14:creationId xmlns:p14="http://schemas.microsoft.com/office/powerpoint/2010/main" val="521026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Explanation of research</a:t>
            </a:r>
            <a:r>
              <a:rPr lang="en-GB" baseline="0" dirty="0"/>
              <a:t> context</a:t>
            </a:r>
          </a:p>
          <a:p>
            <a:r>
              <a:rPr lang="en-GB" baseline="0" dirty="0"/>
              <a:t>Meaning of objects and involvement of students in this process</a:t>
            </a:r>
          </a:p>
          <a:p>
            <a:r>
              <a:rPr lang="en-GB" baseline="0" dirty="0"/>
              <a:t>Challenges – students lack methodological and analytical knowledge, lack of time, sense of purpose</a:t>
            </a:r>
            <a:endParaRPr lang="en-GB" dirty="0"/>
          </a:p>
        </p:txBody>
      </p:sp>
      <p:sp>
        <p:nvSpPr>
          <p:cNvPr id="4" name="Slide Number Placeholder 3"/>
          <p:cNvSpPr>
            <a:spLocks noGrp="1"/>
          </p:cNvSpPr>
          <p:nvPr>
            <p:ph type="sldNum" sz="quarter" idx="10"/>
          </p:nvPr>
        </p:nvSpPr>
        <p:spPr/>
        <p:txBody>
          <a:bodyPr/>
          <a:lstStyle/>
          <a:p>
            <a:fld id="{7D8576A6-D2EF-4498-9360-8FDEE9C03FCD}" type="slidenum">
              <a:rPr lang="en-GB" smtClean="0"/>
              <a:t>9</a:t>
            </a:fld>
            <a:endParaRPr lang="en-GB"/>
          </a:p>
        </p:txBody>
      </p:sp>
    </p:spTree>
    <p:extLst>
      <p:ext uri="{BB962C8B-B14F-4D97-AF65-F5344CB8AC3E}">
        <p14:creationId xmlns:p14="http://schemas.microsoft.com/office/powerpoint/2010/main" val="1953361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AT"/>
          </a:p>
        </p:txBody>
      </p:sp>
      <p:sp>
        <p:nvSpPr>
          <p:cNvPr id="4" name="Datumsplatzhalter 3"/>
          <p:cNvSpPr>
            <a:spLocks noGrp="1"/>
          </p:cNvSpPr>
          <p:nvPr>
            <p:ph type="dt" sz="half" idx="10"/>
          </p:nvPr>
        </p:nvSpPr>
        <p:spPr/>
        <p:txBody>
          <a:bodyPr/>
          <a:lstStyle/>
          <a:p>
            <a:fld id="{B46CA0DA-2B30-4624-8CDD-CB7E3B7EBDE6}" type="datetimeFigureOut">
              <a:rPr lang="de-AT" smtClean="0"/>
              <a:pPr/>
              <a:t>04.11.2016</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7731CB8B-C101-46E6-853A-DE4571B8ABAC}" type="slidenum">
              <a:rPr lang="de-AT" smtClean="0"/>
              <a:pPr/>
              <a:t>‹#›</a:t>
            </a:fld>
            <a:endParaRPr lang="de-A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B46CA0DA-2B30-4624-8CDD-CB7E3B7EBDE6}" type="datetimeFigureOut">
              <a:rPr lang="de-AT" smtClean="0"/>
              <a:pPr/>
              <a:t>04.11.2016</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7731CB8B-C101-46E6-853A-DE4571B8ABAC}" type="slidenum">
              <a:rPr lang="de-AT" smtClean="0"/>
              <a:pPr/>
              <a:t>‹#›</a:t>
            </a:fld>
            <a:endParaRPr lang="de-A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B46CA0DA-2B30-4624-8CDD-CB7E3B7EBDE6}" type="datetimeFigureOut">
              <a:rPr lang="de-AT" smtClean="0"/>
              <a:pPr/>
              <a:t>04.11.2016</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7731CB8B-C101-46E6-853A-DE4571B8ABAC}" type="slidenum">
              <a:rPr lang="de-AT" smtClean="0"/>
              <a:pPr/>
              <a:t>‹#›</a:t>
            </a:fld>
            <a:endParaRPr lang="de-A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B46CA0DA-2B30-4624-8CDD-CB7E3B7EBDE6}" type="datetimeFigureOut">
              <a:rPr lang="de-AT" smtClean="0"/>
              <a:pPr/>
              <a:t>04.11.2016</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7731CB8B-C101-46E6-853A-DE4571B8ABAC}" type="slidenum">
              <a:rPr lang="de-AT" smtClean="0"/>
              <a:pPr/>
              <a:t>‹#›</a:t>
            </a:fld>
            <a:endParaRPr lang="de-A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B46CA0DA-2B30-4624-8CDD-CB7E3B7EBDE6}" type="datetimeFigureOut">
              <a:rPr lang="de-AT" smtClean="0"/>
              <a:pPr/>
              <a:t>04.11.2016</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7731CB8B-C101-46E6-853A-DE4571B8ABAC}" type="slidenum">
              <a:rPr lang="de-AT" smtClean="0"/>
              <a:pPr/>
              <a:t>‹#›</a:t>
            </a:fld>
            <a:endParaRPr lang="de-A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p:cNvSpPr>
            <a:spLocks noGrp="1"/>
          </p:cNvSpPr>
          <p:nvPr>
            <p:ph type="dt" sz="half" idx="10"/>
          </p:nvPr>
        </p:nvSpPr>
        <p:spPr/>
        <p:txBody>
          <a:bodyPr/>
          <a:lstStyle/>
          <a:p>
            <a:fld id="{B46CA0DA-2B30-4624-8CDD-CB7E3B7EBDE6}" type="datetimeFigureOut">
              <a:rPr lang="de-AT" smtClean="0"/>
              <a:pPr/>
              <a:t>04.11.2016</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7731CB8B-C101-46E6-853A-DE4571B8ABAC}" type="slidenum">
              <a:rPr lang="de-AT" smtClean="0"/>
              <a:pPr/>
              <a:t>‹#›</a:t>
            </a:fld>
            <a:endParaRPr lang="de-A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p:cNvSpPr>
            <a:spLocks noGrp="1"/>
          </p:cNvSpPr>
          <p:nvPr>
            <p:ph type="dt" sz="half" idx="10"/>
          </p:nvPr>
        </p:nvSpPr>
        <p:spPr/>
        <p:txBody>
          <a:bodyPr/>
          <a:lstStyle/>
          <a:p>
            <a:fld id="{B46CA0DA-2B30-4624-8CDD-CB7E3B7EBDE6}" type="datetimeFigureOut">
              <a:rPr lang="de-AT" smtClean="0"/>
              <a:pPr/>
              <a:t>04.11.2016</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7731CB8B-C101-46E6-853A-DE4571B8ABAC}" type="slidenum">
              <a:rPr lang="de-AT" smtClean="0"/>
              <a:pPr/>
              <a:t>‹#›</a:t>
            </a:fld>
            <a:endParaRPr lang="de-A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Datumsplatzhalter 2"/>
          <p:cNvSpPr>
            <a:spLocks noGrp="1"/>
          </p:cNvSpPr>
          <p:nvPr>
            <p:ph type="dt" sz="half" idx="10"/>
          </p:nvPr>
        </p:nvSpPr>
        <p:spPr/>
        <p:txBody>
          <a:bodyPr/>
          <a:lstStyle/>
          <a:p>
            <a:fld id="{B46CA0DA-2B30-4624-8CDD-CB7E3B7EBDE6}" type="datetimeFigureOut">
              <a:rPr lang="de-AT" smtClean="0"/>
              <a:pPr/>
              <a:t>04.11.2016</a:t>
            </a:fld>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fld id="{7731CB8B-C101-46E6-853A-DE4571B8ABAC}" type="slidenum">
              <a:rPr lang="de-AT" smtClean="0"/>
              <a:pPr/>
              <a:t>‹#›</a:t>
            </a:fld>
            <a:endParaRPr lang="de-A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46CA0DA-2B30-4624-8CDD-CB7E3B7EBDE6}" type="datetimeFigureOut">
              <a:rPr lang="de-AT" smtClean="0"/>
              <a:pPr/>
              <a:t>04.11.2016</a:t>
            </a:fld>
            <a:endParaRPr lang="de-AT"/>
          </a:p>
        </p:txBody>
      </p:sp>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p:txBody>
          <a:bodyPr/>
          <a:lstStyle/>
          <a:p>
            <a:fld id="{7731CB8B-C101-46E6-853A-DE4571B8ABAC}" type="slidenum">
              <a:rPr lang="de-AT" smtClean="0"/>
              <a:pPr/>
              <a:t>‹#›</a:t>
            </a:fld>
            <a:endParaRPr lang="de-A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B46CA0DA-2B30-4624-8CDD-CB7E3B7EBDE6}" type="datetimeFigureOut">
              <a:rPr lang="de-AT" smtClean="0"/>
              <a:pPr/>
              <a:t>04.11.2016</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7731CB8B-C101-46E6-853A-DE4571B8ABAC}" type="slidenum">
              <a:rPr lang="de-AT" smtClean="0"/>
              <a:pPr/>
              <a:t>‹#›</a:t>
            </a:fld>
            <a:endParaRPr lang="de-A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B46CA0DA-2B30-4624-8CDD-CB7E3B7EBDE6}" type="datetimeFigureOut">
              <a:rPr lang="de-AT" smtClean="0"/>
              <a:pPr/>
              <a:t>04.11.2016</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7731CB8B-C101-46E6-853A-DE4571B8ABAC}" type="slidenum">
              <a:rPr lang="de-AT" smtClean="0"/>
              <a:pPr/>
              <a:t>‹#›</a:t>
            </a:fld>
            <a:endParaRPr lang="de-A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endParaRPr lang="de-AT"/>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6CA0DA-2B30-4624-8CDD-CB7E3B7EBDE6}" type="datetimeFigureOut">
              <a:rPr lang="de-AT" smtClean="0"/>
              <a:pPr/>
              <a:t>04.11.2016</a:t>
            </a:fld>
            <a:endParaRPr lang="de-AT"/>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31CB8B-C101-46E6-853A-DE4571B8ABAC}" type="slidenum">
              <a:rPr lang="de-AT" smtClean="0"/>
              <a:pPr/>
              <a:t>‹#›</a:t>
            </a:fld>
            <a:endParaRPr lang="de-A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542925" y="-1562100"/>
            <a:ext cx="8305800" cy="1143000"/>
          </a:xfrm>
        </p:spPr>
        <p:txBody>
          <a:bodyPr>
            <a:normAutofit fontScale="85000" lnSpcReduction="10000"/>
          </a:bodyPr>
          <a:lstStyle/>
          <a:p>
            <a:r>
              <a:rPr lang="en-GB" b="1" dirty="0">
                <a:solidFill>
                  <a:schemeClr val="tx1"/>
                </a:solidFill>
                <a:latin typeface="+mj-lt"/>
              </a:rPr>
              <a:t>collaboration between staff and students to develop innovative approaches to teaching and learning</a:t>
            </a:r>
          </a:p>
        </p:txBody>
      </p:sp>
      <p:sp>
        <p:nvSpPr>
          <p:cNvPr id="5" name="Title 1"/>
          <p:cNvSpPr>
            <a:spLocks noGrp="1"/>
          </p:cNvSpPr>
          <p:nvPr>
            <p:ph type="ctrTitle"/>
          </p:nvPr>
        </p:nvSpPr>
        <p:spPr>
          <a:xfrm>
            <a:off x="457200" y="888878"/>
            <a:ext cx="8305800" cy="922036"/>
          </a:xfrm>
        </p:spPr>
        <p:txBody>
          <a:bodyPr>
            <a:normAutofit/>
          </a:bodyPr>
          <a:lstStyle/>
          <a:p>
            <a:pPr algn="ctr"/>
            <a:r>
              <a:rPr lang="en-GB" b="1" dirty="0"/>
              <a:t>Partnership for Learning</a:t>
            </a:r>
            <a:endParaRPr lang="en-GB" dirty="0"/>
          </a:p>
        </p:txBody>
      </p:sp>
      <p:sp>
        <p:nvSpPr>
          <p:cNvPr id="6" name="Title 1"/>
          <p:cNvSpPr txBox="1">
            <a:spLocks/>
          </p:cNvSpPr>
          <p:nvPr/>
        </p:nvSpPr>
        <p:spPr>
          <a:xfrm>
            <a:off x="457200" y="4005064"/>
            <a:ext cx="8305800" cy="922036"/>
          </a:xfrm>
          <a:prstGeom prst="rect">
            <a:avLst/>
          </a:prstGeom>
          <a:ln w="6350" cap="rnd">
            <a:noFill/>
          </a:ln>
        </p:spPr>
        <p:txBody>
          <a:bodyPr vert="horz" anchor="b" anchorCtr="0">
            <a:norm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en-GB" sz="3600" b="1" dirty="0">
                <a:solidFill>
                  <a:schemeClr val="tx1"/>
                </a:solidFill>
              </a:rPr>
              <a:t>Nicole Brown</a:t>
            </a:r>
            <a:endParaRPr lang="en-GB" sz="3600" dirty="0">
              <a:solidFill>
                <a:schemeClr val="tx1"/>
              </a:solidFill>
            </a:endParaRPr>
          </a:p>
        </p:txBody>
      </p:sp>
      <p:sp>
        <p:nvSpPr>
          <p:cNvPr id="7" name="Subtitle 3"/>
          <p:cNvSpPr txBox="1">
            <a:spLocks/>
          </p:cNvSpPr>
          <p:nvPr/>
        </p:nvSpPr>
        <p:spPr>
          <a:xfrm>
            <a:off x="462271" y="4816618"/>
            <a:ext cx="8305800" cy="11430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spcBef>
                <a:spcPct val="0"/>
              </a:spcBef>
              <a:buClrTx/>
              <a:buSzTx/>
              <a:defRPr/>
            </a:pPr>
            <a:r>
              <a:rPr lang="de-AT" spc="-100" dirty="0">
                <a:ln w="3200">
                  <a:solidFill>
                    <a:schemeClr val="bg2">
                      <a:shade val="75000"/>
                      <a:alpha val="25000"/>
                    </a:schemeClr>
                  </a:solidFill>
                  <a:prstDash val="solid"/>
                  <a:round/>
                </a:ln>
                <a:solidFill>
                  <a:schemeClr val="tx1"/>
                </a:solidFill>
                <a:effectLst>
                  <a:innerShdw blurRad="50800" dist="25400" dir="13500000">
                    <a:srgbClr val="000000">
                      <a:alpha val="70000"/>
                    </a:srgbClr>
                  </a:innerShdw>
                </a:effectLst>
                <a:latin typeface="+mj-lt"/>
              </a:rPr>
              <a:t>@ncjbrown</a:t>
            </a:r>
          </a:p>
          <a:p>
            <a:pPr>
              <a:spcBef>
                <a:spcPct val="0"/>
              </a:spcBef>
              <a:buClrTx/>
              <a:buSzTx/>
              <a:defRPr/>
            </a:pPr>
            <a:r>
              <a:rPr lang="de-AT" spc="-100" dirty="0">
                <a:ln w="3200">
                  <a:solidFill>
                    <a:schemeClr val="bg2">
                      <a:shade val="75000"/>
                      <a:alpha val="25000"/>
                    </a:schemeClr>
                  </a:solidFill>
                  <a:prstDash val="solid"/>
                  <a:round/>
                </a:ln>
                <a:solidFill>
                  <a:schemeClr val="tx1"/>
                </a:solidFill>
                <a:effectLst>
                  <a:innerShdw blurRad="50800" dist="25400" dir="13500000">
                    <a:srgbClr val="000000">
                      <a:alpha val="70000"/>
                    </a:srgbClr>
                  </a:innerShdw>
                </a:effectLst>
                <a:latin typeface="+mj-lt"/>
              </a:rPr>
              <a:t>www.nicole-brown.co.uk</a:t>
            </a:r>
          </a:p>
          <a:p>
            <a:pPr>
              <a:spcBef>
                <a:spcPct val="0"/>
              </a:spcBef>
              <a:buClrTx/>
              <a:buSzTx/>
              <a:defRPr/>
            </a:pPr>
            <a:r>
              <a:rPr lang="de-AT" spc="-100" dirty="0">
                <a:ln w="3200">
                  <a:solidFill>
                    <a:schemeClr val="bg2">
                      <a:shade val="75000"/>
                      <a:alpha val="25000"/>
                    </a:schemeClr>
                  </a:solidFill>
                  <a:prstDash val="solid"/>
                  <a:round/>
                </a:ln>
                <a:solidFill>
                  <a:schemeClr val="tx1"/>
                </a:solidFill>
                <a:effectLst>
                  <a:innerShdw blurRad="50800" dist="25400" dir="13500000">
                    <a:srgbClr val="000000">
                      <a:alpha val="70000"/>
                    </a:srgbClr>
                  </a:innerShdw>
                </a:effectLst>
                <a:latin typeface="+mj-lt"/>
              </a:rPr>
              <a:t>#STEPTL</a:t>
            </a:r>
          </a:p>
        </p:txBody>
      </p:sp>
      <p:cxnSp>
        <p:nvCxnSpPr>
          <p:cNvPr id="9" name="Gerade Verbindung 8"/>
          <p:cNvCxnSpPr/>
          <p:nvPr/>
        </p:nvCxnSpPr>
        <p:spPr>
          <a:xfrm>
            <a:off x="1835696" y="3717032"/>
            <a:ext cx="5472608"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a:xfrm>
            <a:off x="645457" y="1411947"/>
            <a:ext cx="8229600" cy="1729021"/>
          </a:xfrm>
          <a:prstGeom prst="rect">
            <a:avLst/>
          </a:prstGeom>
        </p:spPr>
        <p:txBody>
          <a:bodyPr>
            <a:normAutofit/>
          </a:bodyPr>
          <a:lstStyle/>
          <a:p>
            <a:pPr marL="542925" lvl="0" indent="-542925">
              <a:spcBef>
                <a:spcPct val="20000"/>
              </a:spcBef>
              <a:defRPr/>
            </a:pPr>
            <a:r>
              <a:rPr lang="en-GB" sz="3200" dirty="0"/>
              <a:t>innovating practice – LEGO® and staff-student collaboration</a:t>
            </a:r>
          </a:p>
          <a:p>
            <a:pPr>
              <a:spcBef>
                <a:spcPct val="20000"/>
              </a:spcBef>
              <a:defRPr/>
            </a:pPr>
            <a:r>
              <a:rPr lang="en-GB" sz="3200" dirty="0"/>
              <a:t>clear structure</a:t>
            </a:r>
          </a:p>
        </p:txBody>
      </p:sp>
      <p:sp>
        <p:nvSpPr>
          <p:cNvPr id="3" name="Title 1"/>
          <p:cNvSpPr txBox="1">
            <a:spLocks/>
          </p:cNvSpPr>
          <p:nvPr/>
        </p:nvSpPr>
        <p:spPr>
          <a:xfrm>
            <a:off x="457200" y="440432"/>
            <a:ext cx="8229600" cy="82832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effectLst/>
                <a:uLnTx/>
                <a:uFillTx/>
                <a:latin typeface="+mj-lt"/>
                <a:ea typeface="+mj-ea"/>
                <a:cs typeface="+mj-cs"/>
              </a:rPr>
              <a:t>Key Points</a:t>
            </a:r>
            <a:endParaRPr kumimoji="0" lang="en-GB" sz="4400" b="0" i="0" u="none" strike="noStrike" kern="1200" cap="none" spc="0" normalizeH="0" baseline="0" noProof="0" dirty="0">
              <a:ln>
                <a:noFill/>
              </a:ln>
              <a:effectLst/>
              <a:uLnTx/>
              <a:uFillTx/>
              <a:latin typeface="+mj-lt"/>
              <a:ea typeface="+mj-ea"/>
              <a:cs typeface="+mj-cs"/>
            </a:endParaRPr>
          </a:p>
        </p:txBody>
      </p:sp>
      <p:sp>
        <p:nvSpPr>
          <p:cNvPr id="6" name="Content Placeholder 1"/>
          <p:cNvSpPr txBox="1">
            <a:spLocks/>
          </p:cNvSpPr>
          <p:nvPr/>
        </p:nvSpPr>
        <p:spPr>
          <a:xfrm>
            <a:off x="609600" y="1676400"/>
            <a:ext cx="8229600" cy="4572000"/>
          </a:xfrm>
          <a:prstGeom prst="rect">
            <a:avLst/>
          </a:prstGeom>
        </p:spPr>
        <p:txBody>
          <a:bodyPr>
            <a:normAutofit/>
          </a:bodyPr>
          <a:lstStyle/>
          <a:p>
            <a:pPr marR="0" lvl="0" algn="l" defTabSz="914400" rtl="0" eaLnBrk="1" fontAlgn="auto" latinLnBrk="0" hangingPunct="1">
              <a:lnSpc>
                <a:spcPct val="100000"/>
              </a:lnSpc>
              <a:spcBef>
                <a:spcPct val="20000"/>
              </a:spcBef>
              <a:spcAft>
                <a:spcPts val="0"/>
              </a:spcAft>
              <a:buClrTx/>
              <a:buSzTx/>
              <a:tabLst/>
              <a:defRPr/>
            </a:pPr>
            <a:endParaRPr kumimoji="0" lang="en-GB" sz="2000" b="0" i="0" u="none" strike="noStrike" kern="1200" cap="none" spc="0" normalizeH="0" baseline="0" noProof="0" dirty="0">
              <a:ln>
                <a:noFill/>
              </a:ln>
              <a:effectLst/>
              <a:uLnTx/>
              <a:uFillTx/>
              <a:latin typeface="+mn-lt"/>
              <a:ea typeface="+mn-ea"/>
              <a:cs typeface="+mn-cs"/>
            </a:endParaRPr>
          </a:p>
        </p:txBody>
      </p:sp>
      <p:sp>
        <p:nvSpPr>
          <p:cNvPr id="7" name="Content Placeholder 1"/>
          <p:cNvSpPr txBox="1">
            <a:spLocks/>
          </p:cNvSpPr>
          <p:nvPr/>
        </p:nvSpPr>
        <p:spPr>
          <a:xfrm>
            <a:off x="645457" y="3878932"/>
            <a:ext cx="8229600" cy="2502396"/>
          </a:xfrm>
          <a:prstGeom prst="rect">
            <a:avLst/>
          </a:prstGeom>
        </p:spPr>
        <p:txBody>
          <a:bodyPr>
            <a:normAutofit/>
          </a:bodyPr>
          <a:lstStyle/>
          <a:p>
            <a:pPr marR="0" lvl="0" algn="l" defTabSz="914400" rtl="0" eaLnBrk="1" fontAlgn="auto" latinLnBrk="0" hangingPunct="1">
              <a:lnSpc>
                <a:spcPct val="100000"/>
              </a:lnSpc>
              <a:spcBef>
                <a:spcPct val="20000"/>
              </a:spcBef>
              <a:spcAft>
                <a:spcPts val="0"/>
              </a:spcAft>
              <a:buClrTx/>
              <a:buSzTx/>
              <a:tabLst/>
              <a:defRPr/>
            </a:pPr>
            <a:r>
              <a:rPr lang="en-GB" sz="3200" dirty="0"/>
              <a:t>competence, confidence and commitment</a:t>
            </a:r>
          </a:p>
          <a:p>
            <a:pPr marR="0" lvl="0" algn="l" defTabSz="914400" rtl="0" eaLnBrk="1" fontAlgn="auto" latinLnBrk="0" hangingPunct="1">
              <a:lnSpc>
                <a:spcPct val="100000"/>
              </a:lnSpc>
              <a:spcBef>
                <a:spcPct val="20000"/>
              </a:spcBef>
              <a:spcAft>
                <a:spcPts val="0"/>
              </a:spcAft>
              <a:buClrTx/>
              <a:buSzTx/>
              <a:tabLst/>
              <a:defRPr/>
            </a:pPr>
            <a:r>
              <a:rPr lang="en-GB" sz="3200" dirty="0"/>
              <a:t>respect and trust</a:t>
            </a:r>
          </a:p>
          <a:p>
            <a:pPr marR="0" lvl="0" algn="l" defTabSz="914400" rtl="0" eaLnBrk="1" fontAlgn="auto" latinLnBrk="0" hangingPunct="1">
              <a:lnSpc>
                <a:spcPct val="100000"/>
              </a:lnSpc>
              <a:spcBef>
                <a:spcPct val="20000"/>
              </a:spcBef>
              <a:spcAft>
                <a:spcPts val="0"/>
              </a:spcAft>
              <a:buClrTx/>
              <a:buSzTx/>
              <a:tabLst/>
              <a:defRPr/>
            </a:pPr>
            <a:r>
              <a:rPr lang="en-GB" sz="3200" dirty="0"/>
              <a:t>patience, nurturance and time</a:t>
            </a:r>
          </a:p>
          <a:p>
            <a:pPr marR="0" lvl="0" algn="r" defTabSz="914400" rtl="0" eaLnBrk="1" fontAlgn="auto" latinLnBrk="0" hangingPunct="1">
              <a:lnSpc>
                <a:spcPct val="100000"/>
              </a:lnSpc>
              <a:spcBef>
                <a:spcPct val="20000"/>
              </a:spcBef>
              <a:spcAft>
                <a:spcPts val="0"/>
              </a:spcAft>
              <a:buClrTx/>
              <a:buSzTx/>
              <a:tabLst/>
              <a:defRPr/>
            </a:pPr>
            <a:r>
              <a:rPr kumimoji="0" lang="en-GB" sz="2000" b="0" i="0" u="none" strike="noStrike" kern="1200" cap="none" spc="0" normalizeH="0" baseline="0" noProof="0" dirty="0">
                <a:ln>
                  <a:noFill/>
                </a:ln>
                <a:effectLst/>
                <a:uLnTx/>
                <a:uFillTx/>
                <a:latin typeface="+mn-lt"/>
                <a:ea typeface="+mn-ea"/>
                <a:cs typeface="+mn-cs"/>
              </a:rPr>
              <a:t>(</a:t>
            </a:r>
            <a:r>
              <a:rPr kumimoji="0" lang="en-GB" sz="2000" b="0" i="0" u="none" strike="noStrike" kern="1200" cap="none" spc="0" normalizeH="0" baseline="0" noProof="0" dirty="0" err="1">
                <a:ln>
                  <a:noFill/>
                </a:ln>
                <a:effectLst/>
                <a:uLnTx/>
                <a:uFillTx/>
                <a:latin typeface="+mn-lt"/>
                <a:ea typeface="+mn-ea"/>
                <a:cs typeface="+mn-cs"/>
              </a:rPr>
              <a:t>Henneman</a:t>
            </a:r>
            <a:r>
              <a:rPr kumimoji="0" lang="en-GB" sz="2000" b="0" i="0" u="none" strike="noStrike" kern="1200" cap="none" spc="0" normalizeH="0" baseline="0" noProof="0" dirty="0">
                <a:ln>
                  <a:noFill/>
                </a:ln>
                <a:effectLst/>
                <a:uLnTx/>
                <a:uFillTx/>
                <a:latin typeface="+mn-lt"/>
                <a:ea typeface="+mn-ea"/>
                <a:cs typeface="+mn-cs"/>
              </a:rPr>
              <a:t>, Lee and Cohen </a:t>
            </a:r>
            <a:r>
              <a:rPr kumimoji="0" lang="en-GB" sz="2000" b="0" i="0" u="none" strike="noStrike" kern="1200" cap="none" spc="0" normalizeH="0" noProof="0" dirty="0">
                <a:ln>
                  <a:noFill/>
                </a:ln>
                <a:effectLst/>
                <a:uLnTx/>
                <a:uFillTx/>
                <a:latin typeface="+mn-lt"/>
                <a:ea typeface="+mn-ea"/>
                <a:cs typeface="+mn-cs"/>
              </a:rPr>
              <a:t>1995)</a:t>
            </a:r>
            <a:endParaRPr kumimoji="0" lang="en-GB" sz="2000" b="0" i="0" u="none" strike="noStrike" kern="1200" cap="none" spc="0" normalizeH="0" baseline="0" noProof="0" dirty="0">
              <a:ln>
                <a:noFill/>
              </a:ln>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990600"/>
            <a:ext cx="8915400" cy="5410200"/>
          </a:xfrm>
        </p:spPr>
        <p:txBody>
          <a:bodyPr>
            <a:normAutofit fontScale="85000" lnSpcReduction="20000"/>
          </a:bodyPr>
          <a:lstStyle/>
          <a:p>
            <a:r>
              <a:rPr lang="en-GB" dirty="0"/>
              <a:t>If you know about other programmes that prepare professional teachers for secondary RE, please share their experiences/information</a:t>
            </a:r>
          </a:p>
          <a:p>
            <a:pPr marL="109728" indent="0">
              <a:buNone/>
            </a:pPr>
            <a:endParaRPr lang="en-GB" dirty="0"/>
          </a:p>
          <a:p>
            <a:r>
              <a:rPr lang="en-GB" dirty="0"/>
              <a:t>What other effective ways you know that could enlighten us more about these challenges; </a:t>
            </a:r>
          </a:p>
          <a:p>
            <a:pPr marL="109728" indent="0">
              <a:buNone/>
            </a:pPr>
            <a:r>
              <a:rPr lang="en-GB" dirty="0"/>
              <a:t>      -those to do with academic and believer’s perspectives, </a:t>
            </a:r>
          </a:p>
          <a:p>
            <a:pPr marL="109728" indent="0">
              <a:buNone/>
            </a:pPr>
            <a:r>
              <a:rPr lang="en-GB" dirty="0"/>
              <a:t>      -academic versus reflective writing, </a:t>
            </a:r>
          </a:p>
          <a:p>
            <a:pPr marL="622300" indent="-512763">
              <a:buNone/>
            </a:pPr>
            <a:r>
              <a:rPr lang="en-GB" dirty="0"/>
              <a:t>      -how to address some students’ needs if they do not have professional teaching experience</a:t>
            </a:r>
          </a:p>
          <a:p>
            <a:pPr marL="109728" indent="0">
              <a:buNone/>
            </a:pPr>
            <a:endParaRPr lang="en-GB" dirty="0"/>
          </a:p>
          <a:p>
            <a:pPr marL="109728" indent="0">
              <a:buNone/>
            </a:pPr>
            <a:r>
              <a:rPr lang="en-GB" dirty="0"/>
              <a:t>                           </a:t>
            </a:r>
            <a:r>
              <a:rPr lang="en-GB" dirty="0">
                <a:solidFill>
                  <a:srgbClr val="00B050"/>
                </a:solidFill>
              </a:rPr>
              <a:t>Thank You!</a:t>
            </a:r>
          </a:p>
          <a:p>
            <a:pPr marL="109728" indent="0">
              <a:buNone/>
            </a:pPr>
            <a:r>
              <a:rPr lang="en-GB" dirty="0"/>
              <a:t>   </a:t>
            </a:r>
          </a:p>
        </p:txBody>
      </p:sp>
      <p:sp>
        <p:nvSpPr>
          <p:cNvPr id="3" name="Title 2"/>
          <p:cNvSpPr>
            <a:spLocks noGrp="1"/>
          </p:cNvSpPr>
          <p:nvPr>
            <p:ph type="title"/>
          </p:nvPr>
        </p:nvSpPr>
        <p:spPr>
          <a:xfrm>
            <a:off x="457200" y="76200"/>
            <a:ext cx="8229600" cy="685800"/>
          </a:xfrm>
        </p:spPr>
        <p:txBody>
          <a:bodyPr>
            <a:normAutofit/>
          </a:bodyPr>
          <a:lstStyle/>
          <a:p>
            <a:r>
              <a:rPr lang="en-GB" sz="3200" dirty="0">
                <a:solidFill>
                  <a:schemeClr val="bg1">
                    <a:lumMod val="50000"/>
                  </a:schemeClr>
                </a:solidFill>
              </a:rPr>
              <a:t>We seek your assistance on the following:</a:t>
            </a:r>
          </a:p>
        </p:txBody>
      </p:sp>
    </p:spTree>
    <p:extLst>
      <p:ext uri="{BB962C8B-B14F-4D97-AF65-F5344CB8AC3E}">
        <p14:creationId xmlns:p14="http://schemas.microsoft.com/office/powerpoint/2010/main" val="1886011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References</a:t>
            </a:r>
          </a:p>
        </p:txBody>
      </p:sp>
      <p:sp>
        <p:nvSpPr>
          <p:cNvPr id="3" name="Content Placeholder 1"/>
          <p:cNvSpPr txBox="1">
            <a:spLocks/>
          </p:cNvSpPr>
          <p:nvPr/>
        </p:nvSpPr>
        <p:spPr>
          <a:xfrm>
            <a:off x="395536" y="1425600"/>
            <a:ext cx="8229600" cy="3947616"/>
          </a:xfrm>
          <a:prstGeom prst="rect">
            <a:avLst/>
          </a:prstGeom>
        </p:spPr>
        <p:txBody>
          <a:bodyPr>
            <a:noAutofit/>
          </a:bodyPr>
          <a:lstStyle/>
          <a:p>
            <a:pPr marL="180975" lvl="0" indent="-180975">
              <a:spcBef>
                <a:spcPct val="20000"/>
              </a:spcBef>
              <a:defRPr/>
            </a:pPr>
            <a:r>
              <a:rPr lang="en-GB" dirty="0"/>
              <a:t>Christie H, </a:t>
            </a:r>
            <a:r>
              <a:rPr lang="en-GB" dirty="0" err="1"/>
              <a:t>Tett</a:t>
            </a:r>
            <a:r>
              <a:rPr lang="en-GB" dirty="0"/>
              <a:t> L, Cree VE, </a:t>
            </a:r>
            <a:r>
              <a:rPr lang="en-GB" dirty="0" err="1"/>
              <a:t>Hounsell</a:t>
            </a:r>
            <a:r>
              <a:rPr lang="en-GB" dirty="0"/>
              <a:t> J and McCune V (2008). 'A real rollercoaster of confidence and emotions': Learning to be a university student.  </a:t>
            </a:r>
            <a:r>
              <a:rPr lang="en-GB" i="1" dirty="0"/>
              <a:t>Studies in Higher Education</a:t>
            </a:r>
            <a:r>
              <a:rPr lang="en-GB" dirty="0"/>
              <a:t>, 33(5): 567-581. </a:t>
            </a:r>
          </a:p>
          <a:p>
            <a:pPr marL="180975" indent="-180975">
              <a:spcBef>
                <a:spcPct val="20000"/>
              </a:spcBef>
              <a:defRPr/>
            </a:pPr>
            <a:r>
              <a:rPr lang="de-AT" dirty="0"/>
              <a:t>Goldschmid B and Goldschmid ML (1973). </a:t>
            </a:r>
            <a:r>
              <a:rPr lang="en-GB" dirty="0"/>
              <a:t>Modular instruction in higher education: A review.  </a:t>
            </a:r>
            <a:r>
              <a:rPr lang="en-GB" i="1" dirty="0"/>
              <a:t>Higher Education</a:t>
            </a:r>
            <a:r>
              <a:rPr lang="en-GB" dirty="0"/>
              <a:t>, 2(1): 15-32. </a:t>
            </a:r>
          </a:p>
          <a:p>
            <a:pPr marL="180975" marR="0" lvl="0" indent="-180975" defTabSz="914400" rtl="0" eaLnBrk="1" fontAlgn="auto" latinLnBrk="0" hangingPunct="1">
              <a:lnSpc>
                <a:spcPct val="100000"/>
              </a:lnSpc>
              <a:spcBef>
                <a:spcPct val="20000"/>
              </a:spcBef>
              <a:spcAft>
                <a:spcPts val="0"/>
              </a:spcAft>
              <a:buClrTx/>
              <a:buSzTx/>
              <a:defRPr/>
            </a:pPr>
            <a:r>
              <a:rPr lang="en-GB" dirty="0" err="1"/>
              <a:t>Henneman</a:t>
            </a:r>
            <a:r>
              <a:rPr lang="en-GB" dirty="0"/>
              <a:t> EA, Lee JL and Cohen JI (1995). Collaboration: a concept analysis. </a:t>
            </a:r>
            <a:r>
              <a:rPr lang="en-GB" i="1" dirty="0"/>
              <a:t>Journal of Advanced Nursing,</a:t>
            </a:r>
            <a:r>
              <a:rPr lang="en-GB" dirty="0"/>
              <a:t> 21: 103-109.</a:t>
            </a:r>
          </a:p>
          <a:p>
            <a:pPr marL="180975" indent="-180975">
              <a:spcBef>
                <a:spcPct val="20000"/>
              </a:spcBef>
              <a:defRPr/>
            </a:pPr>
            <a:r>
              <a:rPr lang="en-GB" dirty="0"/>
              <a:t>Morrison K (1996). Developing reflective practice in higher degree students through a learning journal. </a:t>
            </a:r>
            <a:r>
              <a:rPr lang="en-GB" i="1" dirty="0"/>
              <a:t>Studies in Higher Education</a:t>
            </a:r>
            <a:r>
              <a:rPr lang="en-GB" dirty="0"/>
              <a:t>, 21(3): 317-332. </a:t>
            </a:r>
          </a:p>
          <a:p>
            <a:pPr marL="180975" lvl="0" indent="-180975">
              <a:spcBef>
                <a:spcPct val="20000"/>
              </a:spcBef>
              <a:defRPr/>
            </a:pPr>
            <a:r>
              <a:rPr lang="en-GB" dirty="0"/>
              <a:t>Quinn J (2005). Belonging in a learning community: The re-imagined university and imagined social capital.  </a:t>
            </a:r>
            <a:r>
              <a:rPr lang="en-GB" i="1" dirty="0"/>
              <a:t>Studies in the Education of Adults</a:t>
            </a:r>
            <a:r>
              <a:rPr lang="en-GB" dirty="0"/>
              <a:t>, 37(1): 4-17. </a:t>
            </a:r>
          </a:p>
          <a:p>
            <a:pPr marL="180975" lvl="0" indent="-180975">
              <a:spcBef>
                <a:spcPct val="20000"/>
              </a:spcBef>
              <a:defRPr/>
            </a:pPr>
            <a:r>
              <a:rPr lang="en-GB" dirty="0"/>
              <a:t>Read B, Archer L and </a:t>
            </a:r>
            <a:r>
              <a:rPr lang="en-GB" dirty="0" err="1"/>
              <a:t>Leathwood</a:t>
            </a:r>
            <a:r>
              <a:rPr lang="en-GB" dirty="0"/>
              <a:t> C (2003). Challenging cultures? Student conceptions of 'belonging' and 'isolation' at a post-1992 university.  </a:t>
            </a:r>
            <a:r>
              <a:rPr lang="en-GB" i="1" dirty="0"/>
              <a:t>Studies in Higher Education</a:t>
            </a:r>
            <a:r>
              <a:rPr lang="en-GB" dirty="0"/>
              <a:t>, 28(3): 261-277.</a:t>
            </a:r>
          </a:p>
        </p:txBody>
      </p:sp>
    </p:spTree>
    <p:extLst>
      <p:ext uri="{BB962C8B-B14F-4D97-AF65-F5344CB8AC3E}">
        <p14:creationId xmlns:p14="http://schemas.microsoft.com/office/powerpoint/2010/main" val="3003344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457200" y="1988441"/>
            <a:ext cx="8305800" cy="1143000"/>
          </a:xfrm>
        </p:spPr>
        <p:txBody>
          <a:bodyPr>
            <a:normAutofit fontScale="85000" lnSpcReduction="10000"/>
          </a:bodyPr>
          <a:lstStyle/>
          <a:p>
            <a:r>
              <a:rPr lang="en-GB" b="1" dirty="0">
                <a:solidFill>
                  <a:schemeClr val="tx1"/>
                </a:solidFill>
                <a:latin typeface="+mj-lt"/>
              </a:rPr>
              <a:t>collaboration between staff and students to develop innovative approaches to teaching and learning</a:t>
            </a:r>
          </a:p>
        </p:txBody>
      </p:sp>
      <p:sp>
        <p:nvSpPr>
          <p:cNvPr id="5" name="Title 1"/>
          <p:cNvSpPr>
            <a:spLocks noGrp="1"/>
          </p:cNvSpPr>
          <p:nvPr>
            <p:ph type="ctrTitle"/>
          </p:nvPr>
        </p:nvSpPr>
        <p:spPr>
          <a:xfrm>
            <a:off x="457200" y="888878"/>
            <a:ext cx="8305800" cy="922036"/>
          </a:xfrm>
        </p:spPr>
        <p:txBody>
          <a:bodyPr>
            <a:normAutofit/>
          </a:bodyPr>
          <a:lstStyle/>
          <a:p>
            <a:pPr algn="ctr"/>
            <a:r>
              <a:rPr lang="en-GB" b="1" dirty="0"/>
              <a:t>Partnership for Learning</a:t>
            </a:r>
            <a:endParaRPr lang="en-GB" dirty="0"/>
          </a:p>
        </p:txBody>
      </p:sp>
      <p:sp>
        <p:nvSpPr>
          <p:cNvPr id="6" name="Title 1"/>
          <p:cNvSpPr txBox="1">
            <a:spLocks/>
          </p:cNvSpPr>
          <p:nvPr/>
        </p:nvSpPr>
        <p:spPr>
          <a:xfrm>
            <a:off x="457200" y="4005064"/>
            <a:ext cx="8305800" cy="922036"/>
          </a:xfrm>
          <a:prstGeom prst="rect">
            <a:avLst/>
          </a:prstGeom>
          <a:ln w="6350" cap="rnd">
            <a:noFill/>
          </a:ln>
        </p:spPr>
        <p:txBody>
          <a:bodyPr vert="horz" anchor="b" anchorCtr="0">
            <a:norm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en-GB" sz="3600" b="1" dirty="0">
                <a:solidFill>
                  <a:schemeClr val="tx1"/>
                </a:solidFill>
              </a:rPr>
              <a:t>Nicole Brown</a:t>
            </a:r>
            <a:endParaRPr lang="en-GB" sz="3600" dirty="0">
              <a:solidFill>
                <a:schemeClr val="tx1"/>
              </a:solidFill>
            </a:endParaRPr>
          </a:p>
        </p:txBody>
      </p:sp>
      <p:sp>
        <p:nvSpPr>
          <p:cNvPr id="7" name="Subtitle 3"/>
          <p:cNvSpPr txBox="1">
            <a:spLocks/>
          </p:cNvSpPr>
          <p:nvPr/>
        </p:nvSpPr>
        <p:spPr>
          <a:xfrm>
            <a:off x="462271" y="4816618"/>
            <a:ext cx="8305800" cy="11430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spcBef>
                <a:spcPct val="0"/>
              </a:spcBef>
              <a:buClrTx/>
              <a:buSzTx/>
              <a:defRPr/>
            </a:pPr>
            <a:r>
              <a:rPr lang="de-AT" spc="-100" dirty="0">
                <a:ln w="3200">
                  <a:solidFill>
                    <a:schemeClr val="bg2">
                      <a:shade val="75000"/>
                      <a:alpha val="25000"/>
                    </a:schemeClr>
                  </a:solidFill>
                  <a:prstDash val="solid"/>
                  <a:round/>
                </a:ln>
                <a:solidFill>
                  <a:schemeClr val="tx1"/>
                </a:solidFill>
                <a:effectLst>
                  <a:innerShdw blurRad="50800" dist="25400" dir="13500000">
                    <a:srgbClr val="000000">
                      <a:alpha val="70000"/>
                    </a:srgbClr>
                  </a:innerShdw>
                </a:effectLst>
                <a:latin typeface="+mj-lt"/>
              </a:rPr>
              <a:t>@ncjbrown</a:t>
            </a:r>
          </a:p>
          <a:p>
            <a:pPr>
              <a:spcBef>
                <a:spcPct val="0"/>
              </a:spcBef>
              <a:buClrTx/>
              <a:buSzTx/>
              <a:defRPr/>
            </a:pPr>
            <a:r>
              <a:rPr lang="de-AT" spc="-100" dirty="0">
                <a:ln w="3200">
                  <a:solidFill>
                    <a:schemeClr val="bg2">
                      <a:shade val="75000"/>
                      <a:alpha val="25000"/>
                    </a:schemeClr>
                  </a:solidFill>
                  <a:prstDash val="solid"/>
                  <a:round/>
                </a:ln>
                <a:solidFill>
                  <a:schemeClr val="tx1"/>
                </a:solidFill>
                <a:effectLst>
                  <a:innerShdw blurRad="50800" dist="25400" dir="13500000">
                    <a:srgbClr val="000000">
                      <a:alpha val="70000"/>
                    </a:srgbClr>
                  </a:innerShdw>
                </a:effectLst>
                <a:latin typeface="+mj-lt"/>
              </a:rPr>
              <a:t>www.nicole-brown.co.uk</a:t>
            </a:r>
          </a:p>
          <a:p>
            <a:pPr>
              <a:spcBef>
                <a:spcPct val="0"/>
              </a:spcBef>
              <a:buClrTx/>
              <a:buSzTx/>
              <a:defRPr/>
            </a:pPr>
            <a:r>
              <a:rPr lang="de-AT" spc="-100" dirty="0">
                <a:ln w="3200">
                  <a:solidFill>
                    <a:schemeClr val="bg2">
                      <a:shade val="75000"/>
                      <a:alpha val="25000"/>
                    </a:schemeClr>
                  </a:solidFill>
                  <a:prstDash val="solid"/>
                  <a:round/>
                </a:ln>
                <a:solidFill>
                  <a:schemeClr val="tx1"/>
                </a:solidFill>
                <a:effectLst>
                  <a:innerShdw blurRad="50800" dist="25400" dir="13500000">
                    <a:srgbClr val="000000">
                      <a:alpha val="70000"/>
                    </a:srgbClr>
                  </a:innerShdw>
                </a:effectLst>
                <a:latin typeface="+mj-lt"/>
              </a:rPr>
              <a:t>#STEPTL</a:t>
            </a:r>
          </a:p>
        </p:txBody>
      </p:sp>
      <p:cxnSp>
        <p:nvCxnSpPr>
          <p:cNvPr id="9" name="Gerade Verbindung 8"/>
          <p:cNvCxnSpPr/>
          <p:nvPr/>
        </p:nvCxnSpPr>
        <p:spPr>
          <a:xfrm>
            <a:off x="1835696" y="3717032"/>
            <a:ext cx="5472608"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4183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395536" y="2132856"/>
            <a:ext cx="8229600" cy="3600400"/>
          </a:xfrm>
          <a:prstGeom prst="rect">
            <a:avLst/>
          </a:prstGeom>
        </p:spPr>
        <p:txBody>
          <a:bodyPr>
            <a:normAutofit/>
          </a:bodyPr>
          <a:lstStyle/>
          <a:p>
            <a:pPr marL="715963" indent="-715963">
              <a:spcBef>
                <a:spcPct val="20000"/>
              </a:spcBef>
              <a:buFont typeface="+mj-lt"/>
              <a:buAutoNum type="arabicPeriod"/>
              <a:defRPr/>
            </a:pPr>
            <a:r>
              <a:rPr lang="en-GB" sz="2500" b="1" dirty="0"/>
              <a:t>Sense of ownership and belonging in the STEP context</a:t>
            </a:r>
          </a:p>
          <a:p>
            <a:pPr marL="715963" indent="-715963">
              <a:spcBef>
                <a:spcPct val="20000"/>
              </a:spcBef>
              <a:buFont typeface="+mj-lt"/>
              <a:buAutoNum type="arabicPeriod"/>
              <a:defRPr/>
            </a:pPr>
            <a:r>
              <a:rPr lang="en-GB" sz="2500" b="1" dirty="0"/>
              <a:t>Student voice and involvement</a:t>
            </a:r>
          </a:p>
          <a:p>
            <a:pPr marL="715963" indent="-715963">
              <a:spcBef>
                <a:spcPct val="20000"/>
              </a:spcBef>
              <a:buFont typeface="+mj-lt"/>
              <a:buAutoNum type="arabicPeriod"/>
              <a:defRPr/>
            </a:pPr>
            <a:r>
              <a:rPr lang="en-GB" sz="2500" b="1" dirty="0"/>
              <a:t>Developing strategies in staff-student collaboration</a:t>
            </a:r>
            <a:endParaRPr lang="en-GB" sz="2500" dirty="0"/>
          </a:p>
          <a:p>
            <a:pPr marL="715963" indent="-715963">
              <a:spcBef>
                <a:spcPct val="20000"/>
              </a:spcBef>
              <a:buFont typeface="+mj-lt"/>
              <a:buAutoNum type="arabicPeriod"/>
              <a:defRPr/>
            </a:pPr>
            <a:r>
              <a:rPr lang="en-GB" sz="2500" b="1" dirty="0"/>
              <a:t>Learning together</a:t>
            </a:r>
          </a:p>
          <a:p>
            <a:pPr marL="715963" indent="-715963">
              <a:spcBef>
                <a:spcPct val="20000"/>
              </a:spcBef>
              <a:buFont typeface="+mj-lt"/>
              <a:buAutoNum type="arabicPeriod"/>
              <a:defRPr/>
            </a:pPr>
            <a:r>
              <a:rPr lang="en-GB" sz="2500" b="1" dirty="0"/>
              <a:t>Benefits and challenges</a:t>
            </a:r>
          </a:p>
          <a:p>
            <a:pPr marL="715963" indent="-715963">
              <a:spcBef>
                <a:spcPct val="20000"/>
              </a:spcBef>
              <a:buFont typeface="+mj-lt"/>
              <a:buAutoNum type="arabicPeriod"/>
              <a:defRPr/>
            </a:pPr>
            <a:r>
              <a:rPr lang="en-GB" sz="2500" b="1" dirty="0"/>
              <a:t>Key points</a:t>
            </a:r>
          </a:p>
        </p:txBody>
      </p:sp>
      <p:sp>
        <p:nvSpPr>
          <p:cNvPr id="3" name="Title 1"/>
          <p:cNvSpPr txBox="1">
            <a:spLocks/>
          </p:cNvSpPr>
          <p:nvPr/>
        </p:nvSpPr>
        <p:spPr>
          <a:xfrm>
            <a:off x="457200" y="728464"/>
            <a:ext cx="8229600" cy="756320"/>
          </a:xfrm>
          <a:prstGeom prst="rect">
            <a:avLst/>
          </a:prstGeom>
        </p:spPr>
        <p:txBody>
          <a:bodyP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effectLst/>
                <a:uLnTx/>
                <a:uFillTx/>
                <a:latin typeface="+mj-lt"/>
                <a:ea typeface="+mj-ea"/>
                <a:cs typeface="+mj-cs"/>
              </a:rPr>
              <a:t>Outline</a:t>
            </a:r>
            <a:endParaRPr kumimoji="0" lang="en-GB" sz="4400" b="0" i="0" u="none" strike="noStrike" kern="1200" cap="none" spc="0" normalizeH="0" baseline="0" noProof="0" dirty="0">
              <a:ln>
                <a:noFill/>
              </a:ln>
              <a:effectLst/>
              <a:uLnTx/>
              <a:uFillTx/>
              <a:latin typeface="+mj-lt"/>
              <a:ea typeface="+mj-ea"/>
              <a:cs typeface="+mj-cs"/>
            </a:endParaRPr>
          </a:p>
        </p:txBody>
      </p:sp>
    </p:spTree>
    <p:extLst>
      <p:ext uri="{BB962C8B-B14F-4D97-AF65-F5344CB8AC3E}">
        <p14:creationId xmlns:p14="http://schemas.microsoft.com/office/powerpoint/2010/main" val="3925576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395536" y="1772816"/>
            <a:ext cx="8229600" cy="2304256"/>
          </a:xfrm>
          <a:prstGeom prst="rect">
            <a:avLst/>
          </a:prstGeom>
        </p:spPr>
        <p:txBody>
          <a:bodyPr>
            <a:normAutofit/>
          </a:bodyPr>
          <a:lstStyle/>
          <a:p>
            <a:pPr marL="1617663" indent="-1617663">
              <a:spcBef>
                <a:spcPct val="20000"/>
              </a:spcBef>
              <a:tabLst>
                <a:tab pos="1617663" algn="l"/>
              </a:tabLst>
              <a:defRPr/>
            </a:pPr>
            <a:r>
              <a:rPr lang="en-GB" sz="2500" b="1" dirty="0"/>
              <a:t>Literature:</a:t>
            </a:r>
            <a:r>
              <a:rPr lang="en-GB" sz="2500" dirty="0"/>
              <a:t>	safe haven where learning occurs (Quinn 2005)</a:t>
            </a:r>
          </a:p>
          <a:p>
            <a:pPr marL="1617663" indent="-1617663">
              <a:spcBef>
                <a:spcPct val="20000"/>
              </a:spcBef>
              <a:tabLst>
                <a:tab pos="1617663" algn="l"/>
              </a:tabLst>
              <a:defRPr/>
            </a:pPr>
            <a:r>
              <a:rPr lang="en-GB" sz="2500" dirty="0"/>
              <a:t>	identification and belonging before entering University (Read, Archer and </a:t>
            </a:r>
            <a:r>
              <a:rPr lang="en-GB" sz="2500" dirty="0" err="1"/>
              <a:t>Leathwood</a:t>
            </a:r>
            <a:r>
              <a:rPr lang="en-GB" sz="2500" dirty="0"/>
              <a:t> 2003)</a:t>
            </a:r>
          </a:p>
          <a:p>
            <a:pPr marL="1617663" indent="-1617663">
              <a:spcBef>
                <a:spcPct val="20000"/>
              </a:spcBef>
              <a:tabLst>
                <a:tab pos="1617663" algn="l"/>
              </a:tabLst>
              <a:defRPr/>
            </a:pPr>
            <a:r>
              <a:rPr lang="en-GB" sz="2500" dirty="0"/>
              <a:t>	experience of own learning identity before entering University (Christie et al. 2008)</a:t>
            </a:r>
          </a:p>
          <a:p>
            <a:pPr marL="1617663" indent="-1617663">
              <a:spcBef>
                <a:spcPct val="20000"/>
              </a:spcBef>
              <a:tabLst>
                <a:tab pos="1617663" algn="l"/>
              </a:tabLst>
              <a:defRPr/>
            </a:pPr>
            <a:endParaRPr lang="en-GB" sz="2500" dirty="0"/>
          </a:p>
          <a:p>
            <a:pPr marL="1617663" indent="-1617663">
              <a:spcBef>
                <a:spcPct val="20000"/>
              </a:spcBef>
              <a:tabLst>
                <a:tab pos="1617663" algn="l"/>
              </a:tabLst>
              <a:defRPr/>
            </a:pPr>
            <a:endParaRPr lang="en-GB" sz="2500" dirty="0"/>
          </a:p>
          <a:p>
            <a:pPr marL="1617663" indent="-1617663">
              <a:spcBef>
                <a:spcPct val="20000"/>
              </a:spcBef>
              <a:tabLst>
                <a:tab pos="1617663" algn="l"/>
              </a:tabLst>
              <a:defRPr/>
            </a:pPr>
            <a:endParaRPr lang="en-GB" sz="2500" dirty="0"/>
          </a:p>
        </p:txBody>
      </p:sp>
      <p:sp>
        <p:nvSpPr>
          <p:cNvPr id="3" name="Title 1"/>
          <p:cNvSpPr txBox="1">
            <a:spLocks/>
          </p:cNvSpPr>
          <p:nvPr/>
        </p:nvSpPr>
        <p:spPr>
          <a:xfrm>
            <a:off x="457200" y="440432"/>
            <a:ext cx="8229600" cy="1116360"/>
          </a:xfrm>
          <a:prstGeom prst="rect">
            <a:avLst/>
          </a:prstGeom>
        </p:spPr>
        <p:txBody>
          <a:bodyP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4400" b="1" dirty="0">
                <a:latin typeface="+mj-lt"/>
                <a:ea typeface="+mj-ea"/>
                <a:cs typeface="+mj-cs"/>
              </a:rPr>
              <a:t>Sense of ownership and belonging</a:t>
            </a:r>
          </a:p>
          <a:p>
            <a:pPr marL="0" marR="0" lvl="0" indent="0" algn="ctr" defTabSz="914400" rtl="0" eaLnBrk="1" fontAlgn="auto" latinLnBrk="0" hangingPunct="1">
              <a:lnSpc>
                <a:spcPct val="100000"/>
              </a:lnSpc>
              <a:spcBef>
                <a:spcPct val="0"/>
              </a:spcBef>
              <a:spcAft>
                <a:spcPts val="0"/>
              </a:spcAft>
              <a:buClrTx/>
              <a:buSzTx/>
              <a:buFontTx/>
              <a:buNone/>
              <a:tabLst/>
              <a:defRPr/>
            </a:pPr>
            <a:r>
              <a:rPr lang="en-GB" sz="4400" b="1" dirty="0">
                <a:latin typeface="+mj-lt"/>
                <a:ea typeface="+mj-ea"/>
                <a:cs typeface="+mj-cs"/>
              </a:rPr>
              <a:t>in the STEP context</a:t>
            </a:r>
            <a:endParaRPr kumimoji="0" lang="en-GB" sz="4400" b="0" i="0" u="none" strike="noStrike" kern="1200" cap="none" spc="0" normalizeH="0" baseline="0" noProof="0" dirty="0">
              <a:ln>
                <a:noFill/>
              </a:ln>
              <a:effectLst/>
              <a:uLnTx/>
              <a:uFillTx/>
              <a:latin typeface="+mj-lt"/>
              <a:ea typeface="+mj-ea"/>
              <a:cs typeface="+mj-cs"/>
            </a:endParaRPr>
          </a:p>
        </p:txBody>
      </p:sp>
      <p:sp>
        <p:nvSpPr>
          <p:cNvPr id="6" name="Content Placeholder 7"/>
          <p:cNvSpPr txBox="1">
            <a:spLocks/>
          </p:cNvSpPr>
          <p:nvPr/>
        </p:nvSpPr>
        <p:spPr>
          <a:xfrm>
            <a:off x="395536" y="4221088"/>
            <a:ext cx="8229600" cy="2304256"/>
          </a:xfrm>
          <a:prstGeom prst="rect">
            <a:avLst/>
          </a:prstGeom>
        </p:spPr>
        <p:txBody>
          <a:bodyPr>
            <a:normAutofit/>
          </a:bodyPr>
          <a:lstStyle/>
          <a:p>
            <a:pPr marL="1617663" indent="-1617663">
              <a:spcBef>
                <a:spcPct val="20000"/>
              </a:spcBef>
              <a:tabLst>
                <a:tab pos="1617663" algn="l"/>
              </a:tabLst>
              <a:defRPr/>
            </a:pPr>
            <a:r>
              <a:rPr lang="en-GB" sz="2500" b="1" dirty="0"/>
              <a:t>Practice:</a:t>
            </a:r>
            <a:r>
              <a:rPr lang="en-GB" sz="2500" dirty="0"/>
              <a:t>	staff and students play many roles  </a:t>
            </a:r>
          </a:p>
          <a:p>
            <a:pPr marL="1617663" indent="-1617663">
              <a:spcBef>
                <a:spcPct val="20000"/>
              </a:spcBef>
              <a:tabLst>
                <a:tab pos="1617663" algn="l"/>
              </a:tabLst>
              <a:defRPr/>
            </a:pPr>
            <a:r>
              <a:rPr lang="en-GB" sz="2500" dirty="0"/>
              <a:t>	belonging to two institutions</a:t>
            </a:r>
          </a:p>
          <a:p>
            <a:pPr marL="1617663" indent="-1617663">
              <a:spcBef>
                <a:spcPct val="20000"/>
              </a:spcBef>
              <a:tabLst>
                <a:tab pos="1617663" algn="l"/>
              </a:tabLst>
              <a:defRPr/>
            </a:pPr>
            <a:r>
              <a:rPr lang="en-GB" sz="2500" dirty="0"/>
              <a:t>	modular approach (Goldschmid and Goldschmid 1973, Morrison 1996)</a:t>
            </a:r>
          </a:p>
          <a:p>
            <a:pPr marL="1617663" indent="-1617663">
              <a:spcBef>
                <a:spcPct val="20000"/>
              </a:spcBef>
              <a:tabLst>
                <a:tab pos="1617663" algn="l"/>
              </a:tabLst>
              <a:defRPr/>
            </a:pPr>
            <a:endParaRPr lang="en-GB" sz="2500" dirty="0"/>
          </a:p>
          <a:p>
            <a:pPr marL="1617663" indent="-1617663">
              <a:spcBef>
                <a:spcPct val="20000"/>
              </a:spcBef>
              <a:tabLst>
                <a:tab pos="1617663" algn="l"/>
              </a:tabLst>
              <a:defRPr/>
            </a:pPr>
            <a:endParaRPr lang="en-GB" sz="2500" dirty="0"/>
          </a:p>
        </p:txBody>
      </p:sp>
    </p:spTree>
    <p:extLst>
      <p:ext uri="{BB962C8B-B14F-4D97-AF65-F5344CB8AC3E}">
        <p14:creationId xmlns:p14="http://schemas.microsoft.com/office/powerpoint/2010/main" val="234559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395536" y="1484784"/>
            <a:ext cx="8229600" cy="1080120"/>
          </a:xfrm>
          <a:prstGeom prst="rect">
            <a:avLst/>
          </a:prstGeom>
        </p:spPr>
        <p:txBody>
          <a:bodyPr>
            <a:normAutofit/>
          </a:bodyPr>
          <a:lstStyle/>
          <a:p>
            <a:pPr marL="1617663" indent="-1617663">
              <a:spcBef>
                <a:spcPct val="20000"/>
              </a:spcBef>
              <a:tabLst>
                <a:tab pos="1617663" algn="l"/>
              </a:tabLst>
              <a:defRPr/>
            </a:pPr>
            <a:r>
              <a:rPr lang="en-GB" sz="2500" b="1" dirty="0"/>
              <a:t>Principles:</a:t>
            </a:r>
            <a:r>
              <a:rPr lang="en-GB" sz="2500" dirty="0"/>
              <a:t>	students control their learning and environment</a:t>
            </a:r>
          </a:p>
          <a:p>
            <a:pPr marL="1617663" lvl="1" indent="-1617663">
              <a:spcBef>
                <a:spcPct val="20000"/>
              </a:spcBef>
              <a:tabLst>
                <a:tab pos="1617663" algn="l"/>
              </a:tabLst>
              <a:defRPr/>
            </a:pPr>
            <a:r>
              <a:rPr lang="en-GB" sz="2500" dirty="0"/>
              <a:t>	better learning</a:t>
            </a:r>
          </a:p>
          <a:p>
            <a:pPr marL="1617663" lvl="1" indent="-1617663">
              <a:spcBef>
                <a:spcPct val="20000"/>
              </a:spcBef>
              <a:tabLst>
                <a:tab pos="1617663" algn="l"/>
              </a:tabLst>
              <a:defRPr/>
            </a:pPr>
            <a:endParaRPr lang="en-GB" sz="2500" dirty="0"/>
          </a:p>
        </p:txBody>
      </p:sp>
      <p:sp>
        <p:nvSpPr>
          <p:cNvPr id="3" name="Title 1"/>
          <p:cNvSpPr txBox="1">
            <a:spLocks/>
          </p:cNvSpPr>
          <p:nvPr/>
        </p:nvSpPr>
        <p:spPr>
          <a:xfrm>
            <a:off x="457200" y="440432"/>
            <a:ext cx="8229600" cy="756320"/>
          </a:xfrm>
          <a:prstGeom prst="rect">
            <a:avLst/>
          </a:prstGeom>
        </p:spPr>
        <p:txBody>
          <a:bodyP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effectLst/>
                <a:uLnTx/>
                <a:uFillTx/>
                <a:latin typeface="+mj-lt"/>
                <a:ea typeface="+mj-ea"/>
                <a:cs typeface="+mj-cs"/>
              </a:rPr>
              <a:t>Student voice and involvement</a:t>
            </a:r>
            <a:endParaRPr kumimoji="0" lang="en-GB" sz="4400" b="0" i="0" u="none" strike="noStrike" kern="1200" cap="none" spc="0" normalizeH="0" baseline="0" noProof="0" dirty="0">
              <a:ln>
                <a:noFill/>
              </a:ln>
              <a:effectLst/>
              <a:uLnTx/>
              <a:uFillTx/>
              <a:latin typeface="+mj-lt"/>
              <a:ea typeface="+mj-ea"/>
              <a:cs typeface="+mj-cs"/>
            </a:endParaRPr>
          </a:p>
        </p:txBody>
      </p:sp>
      <p:sp>
        <p:nvSpPr>
          <p:cNvPr id="4" name="Content Placeholder 7"/>
          <p:cNvSpPr txBox="1">
            <a:spLocks/>
          </p:cNvSpPr>
          <p:nvPr/>
        </p:nvSpPr>
        <p:spPr>
          <a:xfrm>
            <a:off x="395536" y="2780928"/>
            <a:ext cx="8229600" cy="2520280"/>
          </a:xfrm>
          <a:prstGeom prst="rect">
            <a:avLst/>
          </a:prstGeom>
        </p:spPr>
        <p:txBody>
          <a:bodyPr>
            <a:normAutofit fontScale="92500" lnSpcReduction="20000"/>
          </a:bodyPr>
          <a:lstStyle/>
          <a:p>
            <a:pPr marL="1617663" lvl="1" indent="-1617663">
              <a:spcBef>
                <a:spcPct val="20000"/>
              </a:spcBef>
              <a:tabLst>
                <a:tab pos="1617663" algn="l"/>
              </a:tabLst>
              <a:defRPr/>
            </a:pPr>
            <a:r>
              <a:rPr lang="en-GB" sz="2500" b="1" dirty="0"/>
              <a:t>Surveys:</a:t>
            </a:r>
            <a:r>
              <a:rPr lang="en-GB" sz="2500" dirty="0"/>
              <a:t> 	National Student Survey</a:t>
            </a:r>
          </a:p>
          <a:p>
            <a:pPr marL="1617663" lvl="1">
              <a:spcBef>
                <a:spcPct val="20000"/>
              </a:spcBef>
              <a:tabLst>
                <a:tab pos="1617663" algn="l"/>
              </a:tabLst>
              <a:defRPr/>
            </a:pPr>
            <a:r>
              <a:rPr lang="en-GB" sz="2500" dirty="0"/>
              <a:t>Postgraduate Experience Surveys</a:t>
            </a:r>
          </a:p>
          <a:p>
            <a:pPr marL="1881188" lvl="2" indent="-263525">
              <a:spcBef>
                <a:spcPct val="20000"/>
              </a:spcBef>
              <a:buFont typeface="Arial" pitchFamily="34" charset="0"/>
              <a:buChar char="•"/>
              <a:defRPr/>
            </a:pPr>
            <a:r>
              <a:rPr lang="en-GB" sz="2500" dirty="0"/>
              <a:t>to give feedback about learning, teaching and other aspects of courses</a:t>
            </a:r>
          </a:p>
          <a:p>
            <a:pPr marL="1881188" lvl="2" indent="-263525">
              <a:spcBef>
                <a:spcPct val="20000"/>
              </a:spcBef>
              <a:buFont typeface="Arial" pitchFamily="34" charset="0"/>
              <a:buChar char="•"/>
              <a:defRPr/>
            </a:pPr>
            <a:r>
              <a:rPr lang="en-GB" sz="2500" dirty="0"/>
              <a:t>to contribute to public accountability</a:t>
            </a:r>
          </a:p>
          <a:p>
            <a:pPr marL="1881188" lvl="2" indent="-263525">
              <a:spcBef>
                <a:spcPct val="20000"/>
              </a:spcBef>
              <a:buFont typeface="Arial" pitchFamily="34" charset="0"/>
              <a:buChar char="•"/>
              <a:defRPr/>
            </a:pPr>
            <a:r>
              <a:rPr kumimoji="0" lang="en-GB" sz="2500" b="0" i="0" u="none" strike="noStrike" kern="1200" cap="none" spc="0" normalizeH="0" baseline="0" noProof="0" dirty="0">
                <a:ln>
                  <a:noFill/>
                </a:ln>
                <a:effectLst/>
                <a:uLnTx/>
                <a:uFillTx/>
                <a:latin typeface="+mn-lt"/>
                <a:ea typeface="+mn-ea"/>
                <a:cs typeface="+mn-cs"/>
              </a:rPr>
              <a:t>to inform the choices of prospective</a:t>
            </a:r>
            <a:r>
              <a:rPr kumimoji="0" lang="en-GB" sz="2500" b="0" i="0" u="none" strike="noStrike" kern="1200" cap="none" spc="0" normalizeH="0" noProof="0" dirty="0">
                <a:ln>
                  <a:noFill/>
                </a:ln>
                <a:effectLst/>
                <a:uLnTx/>
                <a:uFillTx/>
                <a:latin typeface="+mn-lt"/>
                <a:ea typeface="+mn-ea"/>
                <a:cs typeface="+mn-cs"/>
              </a:rPr>
              <a:t> students</a:t>
            </a:r>
          </a:p>
          <a:p>
            <a:pPr marL="1881188" lvl="2" indent="-263525">
              <a:spcBef>
                <a:spcPct val="20000"/>
              </a:spcBef>
              <a:buFont typeface="Arial" pitchFamily="34" charset="0"/>
              <a:buChar char="•"/>
              <a:defRPr/>
            </a:pPr>
            <a:r>
              <a:rPr kumimoji="0" lang="en-GB" sz="2500" b="0" i="0" u="none" strike="noStrike" kern="1200" cap="none" spc="0" normalizeH="0" noProof="0" dirty="0">
                <a:ln>
                  <a:noFill/>
                </a:ln>
                <a:effectLst/>
                <a:uLnTx/>
                <a:uFillTx/>
                <a:latin typeface="+mn-lt"/>
                <a:ea typeface="+mn-ea"/>
                <a:cs typeface="+mn-cs"/>
              </a:rPr>
              <a:t>to enhance student experience</a:t>
            </a:r>
          </a:p>
        </p:txBody>
      </p:sp>
      <p:sp>
        <p:nvSpPr>
          <p:cNvPr id="5" name="Content Placeholder 7"/>
          <p:cNvSpPr txBox="1">
            <a:spLocks/>
          </p:cNvSpPr>
          <p:nvPr/>
        </p:nvSpPr>
        <p:spPr>
          <a:xfrm>
            <a:off x="395536" y="5517232"/>
            <a:ext cx="8229600" cy="792088"/>
          </a:xfrm>
          <a:prstGeom prst="rect">
            <a:avLst/>
          </a:prstGeom>
        </p:spPr>
        <p:txBody>
          <a:bodyPr>
            <a:noAutofit/>
          </a:bodyPr>
          <a:lstStyle/>
          <a:p>
            <a:pPr marL="1617663" marR="0" lvl="0" indent="-1617663" algn="l" defTabSz="914400" rtl="0" eaLnBrk="1" fontAlgn="auto" latinLnBrk="0" hangingPunct="1">
              <a:lnSpc>
                <a:spcPct val="100000"/>
              </a:lnSpc>
              <a:spcBef>
                <a:spcPct val="20000"/>
              </a:spcBef>
              <a:spcAft>
                <a:spcPts val="0"/>
              </a:spcAft>
              <a:buClrTx/>
              <a:buSzTx/>
              <a:tabLst>
                <a:tab pos="1617663" algn="l"/>
              </a:tabLst>
              <a:defRPr/>
            </a:pPr>
            <a:r>
              <a:rPr kumimoji="0" lang="en-GB" sz="2500" b="1" i="0" u="none" strike="noStrike" kern="1200" cap="none" spc="0" normalizeH="0" noProof="0" dirty="0">
                <a:ln>
                  <a:noFill/>
                </a:ln>
                <a:effectLst/>
                <a:uLnTx/>
                <a:uFillTx/>
                <a:latin typeface="+mn-lt"/>
                <a:ea typeface="+mn-ea"/>
                <a:cs typeface="+mn-cs"/>
              </a:rPr>
              <a:t>Initiatives:</a:t>
            </a:r>
            <a:r>
              <a:rPr kumimoji="0" lang="en-GB" sz="2500" b="0" i="0" u="none" strike="noStrike" kern="1200" cap="none" spc="0" normalizeH="0" noProof="0" dirty="0">
                <a:ln>
                  <a:noFill/>
                </a:ln>
                <a:effectLst/>
                <a:uLnTx/>
                <a:uFillTx/>
                <a:latin typeface="+mn-lt"/>
                <a:ea typeface="+mn-ea"/>
                <a:cs typeface="+mn-cs"/>
              </a:rPr>
              <a:t>	Connected Curriculum at UCL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72816"/>
            <a:ext cx="8229600" cy="4353347"/>
          </a:xfrm>
        </p:spPr>
        <p:txBody>
          <a:bodyPr>
            <a:normAutofit lnSpcReduction="10000"/>
          </a:bodyPr>
          <a:lstStyle/>
          <a:p>
            <a:r>
              <a:rPr lang="en-GB" dirty="0"/>
              <a:t>inter-institutional staff training</a:t>
            </a:r>
          </a:p>
          <a:p>
            <a:pPr lvl="1"/>
            <a:r>
              <a:rPr lang="en-GB" dirty="0"/>
              <a:t>web-based audience response systems</a:t>
            </a:r>
          </a:p>
          <a:p>
            <a:pPr lvl="1"/>
            <a:r>
              <a:rPr lang="en-GB" dirty="0"/>
              <a:t>modelling</a:t>
            </a:r>
          </a:p>
          <a:p>
            <a:pPr lvl="1"/>
            <a:r>
              <a:rPr lang="en-GB" dirty="0"/>
              <a:t>cross-curricular involvement</a:t>
            </a:r>
          </a:p>
          <a:p>
            <a:r>
              <a:rPr lang="en-GB" dirty="0"/>
              <a:t>developing new approaches to teaching with students</a:t>
            </a:r>
          </a:p>
          <a:p>
            <a:pPr lvl="1"/>
            <a:r>
              <a:rPr lang="en-GB" dirty="0"/>
              <a:t>river reflection</a:t>
            </a:r>
          </a:p>
          <a:p>
            <a:pPr lvl="1"/>
            <a:r>
              <a:rPr lang="en-GB" dirty="0"/>
              <a:t>LEGO®</a:t>
            </a:r>
          </a:p>
          <a:p>
            <a:pPr lvl="1"/>
            <a:r>
              <a:rPr lang="en-GB" dirty="0"/>
              <a:t>staff-student research</a:t>
            </a:r>
          </a:p>
        </p:txBody>
      </p:sp>
      <p:sp>
        <p:nvSpPr>
          <p:cNvPr id="4" name="Title 1"/>
          <p:cNvSpPr txBox="1">
            <a:spLocks/>
          </p:cNvSpPr>
          <p:nvPr/>
        </p:nvSpPr>
        <p:spPr>
          <a:xfrm>
            <a:off x="457200" y="656456"/>
            <a:ext cx="8229600" cy="82832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effectLst/>
                <a:uLnTx/>
                <a:uFillTx/>
                <a:latin typeface="+mj-lt"/>
                <a:ea typeface="+mj-ea"/>
                <a:cs typeface="+mj-cs"/>
              </a:rPr>
              <a:t>Learning together</a:t>
            </a:r>
            <a:endParaRPr kumimoji="0" lang="en-GB" sz="4400" b="0" i="0" u="none" strike="noStrike" kern="1200" cap="none" spc="0" normalizeH="0" baseline="0" noProof="0" dirty="0">
              <a:ln>
                <a:noFill/>
              </a:ln>
              <a:effectLst/>
              <a:uLnTx/>
              <a:uFillTx/>
              <a:latin typeface="+mj-lt"/>
              <a:ea typeface="+mj-ea"/>
              <a:cs typeface="+mj-cs"/>
            </a:endParaRPr>
          </a:p>
        </p:txBody>
      </p:sp>
    </p:spTree>
    <p:extLst>
      <p:ext uri="{BB962C8B-B14F-4D97-AF65-F5344CB8AC3E}">
        <p14:creationId xmlns:p14="http://schemas.microsoft.com/office/powerpoint/2010/main" val="2110836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447675" y="447675"/>
            <a:ext cx="8377672" cy="5544616"/>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456468" y="404664"/>
            <a:ext cx="8300413" cy="5832648"/>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395536" y="332656"/>
            <a:ext cx="3820630" cy="3600401"/>
          </a:xfrm>
          <a:prstGeom prst="rect">
            <a:avLst/>
          </a:prstGeom>
          <a:noFill/>
          <a:ln w="9525">
            <a:noFill/>
            <a:miter lim="800000"/>
            <a:headEnd/>
            <a:tailEnd/>
          </a:ln>
        </p:spPr>
      </p:pic>
      <p:pic>
        <p:nvPicPr>
          <p:cNvPr id="3" name="Picture 3"/>
          <p:cNvPicPr>
            <a:picLocks noChangeAspect="1" noChangeArrowheads="1"/>
          </p:cNvPicPr>
          <p:nvPr/>
        </p:nvPicPr>
        <p:blipFill>
          <a:blip r:embed="rId4" cstate="print"/>
          <a:srcRect/>
          <a:stretch>
            <a:fillRect/>
          </a:stretch>
        </p:blipFill>
        <p:spPr bwMode="auto">
          <a:xfrm>
            <a:off x="1115616" y="4077072"/>
            <a:ext cx="1939433" cy="2304256"/>
          </a:xfrm>
          <a:prstGeom prst="rect">
            <a:avLst/>
          </a:prstGeom>
          <a:noFill/>
          <a:ln w="9525">
            <a:noFill/>
            <a:miter lim="800000"/>
            <a:headEnd/>
            <a:tailEnd/>
          </a:ln>
        </p:spPr>
      </p:pic>
      <p:pic>
        <p:nvPicPr>
          <p:cNvPr id="4" name="Picture 4"/>
          <p:cNvPicPr>
            <a:picLocks noChangeAspect="1" noChangeArrowheads="1"/>
          </p:cNvPicPr>
          <p:nvPr/>
        </p:nvPicPr>
        <p:blipFill>
          <a:blip r:embed="rId5" cstate="print"/>
          <a:srcRect/>
          <a:stretch>
            <a:fillRect/>
          </a:stretch>
        </p:blipFill>
        <p:spPr bwMode="auto">
          <a:xfrm>
            <a:off x="4499992" y="908720"/>
            <a:ext cx="4204778" cy="5256584"/>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DSC_0041.JPG"/>
          <p:cNvPicPr>
            <a:picLocks noChangeAspect="1"/>
          </p:cNvPicPr>
          <p:nvPr/>
        </p:nvPicPr>
        <p:blipFill>
          <a:blip r:embed="rId3" cstate="print"/>
          <a:stretch>
            <a:fillRect/>
          </a:stretch>
        </p:blipFill>
        <p:spPr>
          <a:xfrm>
            <a:off x="0" y="389443"/>
            <a:ext cx="9144000" cy="6079114"/>
          </a:xfrm>
          <a:prstGeom prst="rect">
            <a:avLst/>
          </a:prstGeom>
        </p:spPr>
      </p:pic>
    </p:spTree>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TotalTime>
  <Words>2093</Words>
  <Application>Microsoft Office PowerPoint</Application>
  <PresentationFormat>On-screen Show (4:3)</PresentationFormat>
  <Paragraphs>97</Paragraphs>
  <Slides>13</Slides>
  <Notes>7</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Larissa-Design</vt:lpstr>
      <vt:lpstr>Partnership for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seek your assistance on the following:</vt:lpstr>
      <vt:lpstr>References</vt:lpstr>
      <vt:lpstr>Partnership for Learning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Partnership for Learning</dc:title>
  <dc:creator>N Brown</dc:creator>
  <cp:lastModifiedBy>N.Brown</cp:lastModifiedBy>
  <cp:revision>36</cp:revision>
  <dcterms:created xsi:type="dcterms:W3CDTF">2016-06-17T04:29:14Z</dcterms:created>
  <dcterms:modified xsi:type="dcterms:W3CDTF">2016-11-04T12:18:59Z</dcterms:modified>
</cp:coreProperties>
</file>