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8" r:id="rId1"/>
  </p:sldMasterIdLst>
  <p:sldIdLst>
    <p:sldId id="266" r:id="rId2"/>
    <p:sldId id="257" r:id="rId3"/>
    <p:sldId id="258" r:id="rId4"/>
    <p:sldId id="260" r:id="rId5"/>
    <p:sldId id="259" r:id="rId6"/>
    <p:sldId id="261" r:id="rId7"/>
    <p:sldId id="263" r:id="rId8"/>
    <p:sldId id="264" r:id="rId9"/>
    <p:sldId id="262" r:id="rId10"/>
    <p:sldId id="265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108" d="100"/>
          <a:sy n="108" d="100"/>
        </p:scale>
        <p:origin x="714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3504" y="770467"/>
            <a:ext cx="10782300" cy="3352800"/>
          </a:xfrm>
        </p:spPr>
        <p:txBody>
          <a:bodyPr anchor="b">
            <a:noAutofit/>
          </a:bodyPr>
          <a:lstStyle>
            <a:lvl1pPr algn="l">
              <a:lnSpc>
                <a:spcPct val="80000"/>
              </a:lnSpc>
              <a:defRPr sz="8800" spc="-120" baseline="0">
                <a:solidFill>
                  <a:srgbClr val="FFFFFF"/>
                </a:solidFill>
              </a:defRPr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67512" y="4206876"/>
            <a:ext cx="9228201" cy="1645920"/>
          </a:xfrm>
        </p:spPr>
        <p:txBody>
          <a:bodyPr>
            <a:normAutofit/>
          </a:bodyPr>
          <a:lstStyle>
            <a:lvl1pPr marL="0" indent="0" algn="l">
              <a:buNone/>
              <a:defRPr sz="320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de-DE"/>
              <a:t>Master-Untertitelformat bearbeiten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fld id="{3FE1F3BE-E859-469F-963E-4AC83778AB05}" type="datetimeFigureOut">
              <a:rPr lang="en-GB" smtClean="0"/>
              <a:t>13/11/2017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5000"/>
                  </a:srgbClr>
                </a:solidFill>
              </a:defRPr>
            </a:lvl1pPr>
          </a:lstStyle>
          <a:p>
            <a:fld id="{9BA2E4F7-1284-4EA1-8B4A-DED2C3A0F28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77441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E1F3BE-E859-469F-963E-4AC83778AB05}" type="datetimeFigureOut">
              <a:rPr lang="en-GB" smtClean="0"/>
              <a:t>13/11/2017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A2E4F7-1284-4EA1-8B4A-DED2C3A0F28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377966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43950" y="695325"/>
            <a:ext cx="2628900" cy="4800600"/>
          </a:xfrm>
        </p:spPr>
        <p:txBody>
          <a:bodyPr vert="eaVert"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1525" y="714375"/>
            <a:ext cx="7734300" cy="5400675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E1F3BE-E859-469F-963E-4AC83778AB05}" type="datetimeFigureOut">
              <a:rPr lang="en-GB" smtClean="0"/>
              <a:t>13/11/2017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A2E4F7-1284-4EA1-8B4A-DED2C3A0F28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724008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E1F3BE-E859-469F-963E-4AC83778AB05}" type="datetimeFigureOut">
              <a:rPr lang="en-GB" smtClean="0"/>
              <a:t>13/11/2017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A2E4F7-1284-4EA1-8B4A-DED2C3A0F28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906559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3504" y="767419"/>
            <a:ext cx="10780776" cy="3355848"/>
          </a:xfrm>
        </p:spPr>
        <p:txBody>
          <a:bodyPr anchor="b">
            <a:normAutofit/>
          </a:bodyPr>
          <a:lstStyle>
            <a:lvl1pPr>
              <a:lnSpc>
                <a:spcPct val="80000"/>
              </a:lnSpc>
              <a:defRPr sz="8800" b="0" baseline="0">
                <a:solidFill>
                  <a:schemeClr val="accent1"/>
                </a:solidFill>
              </a:defRPr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7512" y="4204209"/>
            <a:ext cx="9226296" cy="1645920"/>
          </a:xfrm>
        </p:spPr>
        <p:txBody>
          <a:bodyPr anchor="t">
            <a:normAutofit/>
          </a:bodyPr>
          <a:lstStyle>
            <a:lvl1pPr marL="0" indent="0">
              <a:buNone/>
              <a:defRPr sz="320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E1F3BE-E859-469F-963E-4AC83778AB05}" type="datetimeFigureOut">
              <a:rPr lang="en-GB" smtClean="0"/>
              <a:t>13/11/2017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A2E4F7-1284-4EA1-8B4A-DED2C3A0F28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104196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6656" y="1998134"/>
            <a:ext cx="4663440" cy="376732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11330" y="1998134"/>
            <a:ext cx="4663440" cy="376732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E1F3BE-E859-469F-963E-4AC83778AB05}" type="datetimeFigureOut">
              <a:rPr lang="en-GB" smtClean="0"/>
              <a:t>13/11/2017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A2E4F7-1284-4EA1-8B4A-DED2C3A0F28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28200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040467"/>
            <a:ext cx="4663440" cy="723400"/>
          </a:xfrm>
        </p:spPr>
        <p:txBody>
          <a:bodyPr anchor="ctr">
            <a:normAutofit/>
          </a:bodyPr>
          <a:lstStyle>
            <a:lvl1pPr marL="0" indent="0">
              <a:buNone/>
              <a:defRPr sz="2200" b="0" cap="all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6656" y="2753084"/>
            <a:ext cx="4663440" cy="32004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07608" y="2038435"/>
            <a:ext cx="4663440" cy="722376"/>
          </a:xfrm>
        </p:spPr>
        <p:txBody>
          <a:bodyPr anchor="ctr">
            <a:normAutofit/>
          </a:bodyPr>
          <a:lstStyle>
            <a:lvl1pPr marL="0" indent="0">
              <a:buNone/>
              <a:defRPr sz="2200" b="0" cap="all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007608" y="2750990"/>
            <a:ext cx="4663440" cy="32004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E1F3BE-E859-469F-963E-4AC83778AB05}" type="datetimeFigureOut">
              <a:rPr lang="en-GB" smtClean="0"/>
              <a:t>13/11/2017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A2E4F7-1284-4EA1-8B4A-DED2C3A0F28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530086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E1F3BE-E859-469F-963E-4AC83778AB05}" type="datetimeFigureOut">
              <a:rPr lang="en-GB" smtClean="0"/>
              <a:t>13/11/2017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A2E4F7-1284-4EA1-8B4A-DED2C3A0F28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151379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E1F3BE-E859-469F-963E-4AC83778AB05}" type="datetimeFigureOut">
              <a:rPr lang="en-GB" smtClean="0"/>
              <a:t>13/11/2017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A2E4F7-1284-4EA1-8B4A-DED2C3A0F28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861237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620000" y="0"/>
            <a:ext cx="457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8261404" y="542282"/>
            <a:ext cx="3383280" cy="1920240"/>
          </a:xfrm>
        </p:spPr>
        <p:txBody>
          <a:bodyPr anchor="b">
            <a:noAutofit/>
          </a:bodyPr>
          <a:lstStyle>
            <a:lvl1pPr>
              <a:lnSpc>
                <a:spcPct val="85000"/>
              </a:lnSpc>
              <a:defRPr sz="4000">
                <a:solidFill>
                  <a:srgbClr val="FFFFFF"/>
                </a:solidFill>
              </a:defRPr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762000"/>
            <a:ext cx="60960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75982" y="2511813"/>
            <a:ext cx="3398520" cy="3126987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>
                <a:solidFill>
                  <a:srgbClr val="262626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E1F3BE-E859-469F-963E-4AC83778AB05}" type="datetimeFigureOut">
              <a:rPr lang="en-GB" smtClean="0"/>
              <a:t>13/11/2017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0000"/>
                  </a:srgbClr>
                </a:solidFill>
              </a:defRPr>
            </a:lvl1pPr>
          </a:lstStyle>
          <a:p>
            <a:fld id="{9BA2E4F7-1284-4EA1-8B4A-DED2C3A0F28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905801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9224" y="5418667"/>
            <a:ext cx="10780776" cy="613283"/>
          </a:xfrm>
        </p:spPr>
        <p:txBody>
          <a:bodyPr anchor="b">
            <a:normAutofit/>
          </a:bodyPr>
          <a:lstStyle>
            <a:lvl1pPr>
              <a:defRPr sz="3200" b="0">
                <a:solidFill>
                  <a:srgbClr val="FFFFFF"/>
                </a:solidFill>
              </a:defRPr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12192000" cy="5330952"/>
          </a:xfrm>
          <a:blipFill>
            <a:blip r:embed="rId2"/>
            <a:stretch>
              <a:fillRect/>
            </a:stretch>
          </a:blipFill>
        </p:spPr>
        <p:txBody>
          <a:bodyPr anchor="t"/>
          <a:lstStyle>
            <a:lvl1pPr marL="0" indent="0" algn="ctr">
              <a:spcBef>
                <a:spcPts val="800"/>
              </a:spcBef>
              <a:buNone/>
              <a:defRPr sz="3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/>
              <a:t>Bild durch Klicken auf Symbol hinzufügen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656" y="5909735"/>
            <a:ext cx="9229344" cy="5334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400">
                <a:solidFill>
                  <a:srgbClr val="262626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fld id="{3FE1F3BE-E859-469F-963E-4AC83778AB05}" type="datetimeFigureOut">
              <a:rPr lang="en-GB" smtClean="0"/>
              <a:t>13/11/2017</a:t>
            </a:fld>
            <a:endParaRPr lang="en-GB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endParaRPr lang="en-GB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5000"/>
                  </a:srgbClr>
                </a:solidFill>
              </a:defRPr>
            </a:lvl1pPr>
          </a:lstStyle>
          <a:p>
            <a:fld id="{9BA2E4F7-1284-4EA1-8B4A-DED2C3A0F28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2511537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50000"/>
            <a:lumOff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57224" y="499533"/>
            <a:ext cx="10772775" cy="16581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011680"/>
            <a:ext cx="10753725" cy="37661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5800" y="6412447"/>
            <a:ext cx="41148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50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fld id="{3FE1F3BE-E859-469F-963E-4AC83778AB05}" type="datetimeFigureOut">
              <a:rPr lang="en-GB" smtClean="0"/>
              <a:t>13/11/2017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554697"/>
            <a:ext cx="50292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50" cap="all" baseline="0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926" y="5876412"/>
            <a:ext cx="2926080" cy="139703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300" b="0">
                <a:ln>
                  <a:noFill/>
                </a:ln>
                <a:solidFill>
                  <a:schemeClr val="accent1">
                    <a:alpha val="25000"/>
                  </a:schemeClr>
                </a:solidFill>
                <a:latin typeface="+mj-lt"/>
              </a:defRPr>
            </a:lvl1pPr>
          </a:lstStyle>
          <a:p>
            <a:fld id="{9BA2E4F7-1284-4EA1-8B4A-DED2C3A0F28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383576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9" r:id="rId1"/>
    <p:sldLayoutId id="2147483740" r:id="rId2"/>
    <p:sldLayoutId id="2147483741" r:id="rId3"/>
    <p:sldLayoutId id="2147483742" r:id="rId4"/>
    <p:sldLayoutId id="2147483743" r:id="rId5"/>
    <p:sldLayoutId id="2147483744" r:id="rId6"/>
    <p:sldLayoutId id="2147483745" r:id="rId7"/>
    <p:sldLayoutId id="2147483746" r:id="rId8"/>
    <p:sldLayoutId id="2147483747" r:id="rId9"/>
    <p:sldLayoutId id="2147483748" r:id="rId10"/>
    <p:sldLayoutId id="2147483749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5400" kern="1200" spc="-120" baseline="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85000"/>
        </a:lnSpc>
        <a:spcBef>
          <a:spcPts val="1300"/>
        </a:spcBef>
        <a:buFont typeface="Arial" pitchFamily="34" charset="0"/>
        <a:buChar char=" 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347472" indent="-3429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548640" indent="-54864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2000" i="1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822960" indent="-82296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097280" indent="-109728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2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6pPr>
      <a:lvl7pPr marL="14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7pPr>
      <a:lvl8pPr marL="16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8pPr>
      <a:lvl9pPr marL="18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A23F42A-F0F2-4AB5-8047-F27709CA5D9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61872" y="758953"/>
            <a:ext cx="9418320" cy="2100361"/>
          </a:xfrm>
        </p:spPr>
        <p:txBody>
          <a:bodyPr>
            <a:noAutofit/>
          </a:bodyPr>
          <a:lstStyle/>
          <a:p>
            <a:pPr algn="ctr"/>
            <a:r>
              <a:rPr lang="en-GB" sz="6000" b="1" dirty="0">
                <a:solidFill>
                  <a:srgbClr val="002060"/>
                </a:solidFill>
                <a:latin typeface="Calibri "/>
              </a:rPr>
              <a:t>Academic identity:</a:t>
            </a:r>
            <a:br>
              <a:rPr lang="en-GB" sz="6000" b="1" dirty="0">
                <a:solidFill>
                  <a:srgbClr val="002060"/>
                </a:solidFill>
                <a:latin typeface="Calibri "/>
              </a:rPr>
            </a:br>
            <a:r>
              <a:rPr lang="en-GB" sz="6000" b="1" dirty="0">
                <a:solidFill>
                  <a:srgbClr val="002060"/>
                </a:solidFill>
                <a:latin typeface="Calibri "/>
              </a:rPr>
              <a:t>active identity and body work in academia</a:t>
            </a:r>
            <a:endParaRPr lang="en-GB" sz="6000" dirty="0">
              <a:solidFill>
                <a:srgbClr val="002060"/>
              </a:solidFill>
              <a:latin typeface="Calibri "/>
            </a:endParaRP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C6D70715-FABC-41DF-B536-1050AEBAEDB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61872" y="3192087"/>
            <a:ext cx="9418320" cy="1785273"/>
          </a:xfrm>
        </p:spPr>
        <p:txBody>
          <a:bodyPr>
            <a:normAutofit lnSpcReduction="10000"/>
          </a:bodyPr>
          <a:lstStyle/>
          <a:p>
            <a:pPr algn="ctr"/>
            <a:r>
              <a:rPr lang="en-GB" sz="3600" b="1" dirty="0">
                <a:solidFill>
                  <a:srgbClr val="002060"/>
                </a:solidFill>
                <a:latin typeface="Calibri "/>
              </a:rPr>
              <a:t>Nicole Brown</a:t>
            </a:r>
          </a:p>
          <a:p>
            <a:pPr algn="ctr"/>
            <a:r>
              <a:rPr lang="en-GB" sz="3600" b="1" dirty="0">
                <a:solidFill>
                  <a:srgbClr val="002060"/>
                </a:solidFill>
                <a:latin typeface="Calibri "/>
              </a:rPr>
              <a:t>@</a:t>
            </a:r>
            <a:r>
              <a:rPr lang="en-GB" sz="3600" b="1" dirty="0" err="1">
                <a:solidFill>
                  <a:srgbClr val="002060"/>
                </a:solidFill>
                <a:latin typeface="Calibri "/>
              </a:rPr>
              <a:t>ncjbrown</a:t>
            </a:r>
            <a:r>
              <a:rPr lang="en-GB" sz="3600" b="1" dirty="0">
                <a:solidFill>
                  <a:srgbClr val="002060"/>
                </a:solidFill>
                <a:latin typeface="Calibri "/>
              </a:rPr>
              <a:t> @</a:t>
            </a:r>
            <a:r>
              <a:rPr lang="en-GB" sz="3600" b="1" dirty="0" err="1">
                <a:solidFill>
                  <a:srgbClr val="002060"/>
                </a:solidFill>
                <a:latin typeface="Calibri "/>
              </a:rPr>
              <a:t>FibroIdentity</a:t>
            </a:r>
            <a:endParaRPr lang="en-GB" sz="3600" b="1" dirty="0">
              <a:solidFill>
                <a:srgbClr val="002060"/>
              </a:solidFill>
              <a:latin typeface="Calibri "/>
            </a:endParaRPr>
          </a:p>
          <a:p>
            <a:pPr algn="ctr"/>
            <a:r>
              <a:rPr lang="en-GB" sz="3600" b="1" dirty="0">
                <a:solidFill>
                  <a:srgbClr val="002060"/>
                </a:solidFill>
                <a:latin typeface="Calibri "/>
              </a:rPr>
              <a:t>www.nicole-brown.co.uk</a:t>
            </a:r>
          </a:p>
        </p:txBody>
      </p:sp>
      <p:pic>
        <p:nvPicPr>
          <p:cNvPr id="4" name="Picture 2" descr="Image result for ucl ioe logo">
            <a:extLst>
              <a:ext uri="{FF2B5EF4-FFF2-40B4-BE49-F238E27FC236}">
                <a16:creationId xmlns:a16="http://schemas.microsoft.com/office/drawing/2014/main" id="{2B58342C-1A14-4ADD-83D2-8896FEF74F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2746" y="5166410"/>
            <a:ext cx="3231906" cy="1603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6" descr="Image result for university of kent logo">
            <a:extLst>
              <a:ext uri="{FF2B5EF4-FFF2-40B4-BE49-F238E27FC236}">
                <a16:creationId xmlns:a16="http://schemas.microsoft.com/office/drawing/2014/main" id="{556CFB85-023F-43D4-9D23-5ECEC120CC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9866" y="4774163"/>
            <a:ext cx="3582369" cy="23882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3516378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A23F42A-F0F2-4AB5-8047-F27709CA5D9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61872" y="758953"/>
            <a:ext cx="9418320" cy="2100361"/>
          </a:xfrm>
        </p:spPr>
        <p:txBody>
          <a:bodyPr>
            <a:noAutofit/>
          </a:bodyPr>
          <a:lstStyle/>
          <a:p>
            <a:pPr algn="ctr"/>
            <a:r>
              <a:rPr lang="en-GB" sz="6000" b="1" dirty="0">
                <a:solidFill>
                  <a:srgbClr val="002060"/>
                </a:solidFill>
                <a:latin typeface="Calibri "/>
              </a:rPr>
              <a:t>Academic identity:</a:t>
            </a:r>
            <a:br>
              <a:rPr lang="en-GB" sz="6000" b="1" dirty="0">
                <a:solidFill>
                  <a:srgbClr val="002060"/>
                </a:solidFill>
                <a:latin typeface="Calibri "/>
              </a:rPr>
            </a:br>
            <a:r>
              <a:rPr lang="en-GB" sz="6000" b="1" dirty="0">
                <a:solidFill>
                  <a:srgbClr val="002060"/>
                </a:solidFill>
                <a:latin typeface="Calibri "/>
              </a:rPr>
              <a:t>active identity and body work in academia</a:t>
            </a:r>
            <a:endParaRPr lang="en-GB" sz="6000" dirty="0">
              <a:solidFill>
                <a:srgbClr val="002060"/>
              </a:solidFill>
              <a:latin typeface="Calibri "/>
            </a:endParaRP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C6D70715-FABC-41DF-B536-1050AEBAEDB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61872" y="3192087"/>
            <a:ext cx="9418320" cy="1785273"/>
          </a:xfrm>
        </p:spPr>
        <p:txBody>
          <a:bodyPr>
            <a:normAutofit lnSpcReduction="10000"/>
          </a:bodyPr>
          <a:lstStyle/>
          <a:p>
            <a:pPr algn="ctr"/>
            <a:r>
              <a:rPr lang="en-GB" sz="3600" b="1" dirty="0">
                <a:solidFill>
                  <a:srgbClr val="002060"/>
                </a:solidFill>
                <a:latin typeface="Calibri "/>
              </a:rPr>
              <a:t>Nicole Brown</a:t>
            </a:r>
          </a:p>
          <a:p>
            <a:pPr algn="ctr"/>
            <a:r>
              <a:rPr lang="en-GB" sz="3600" b="1" dirty="0">
                <a:solidFill>
                  <a:srgbClr val="002060"/>
                </a:solidFill>
                <a:latin typeface="Calibri "/>
              </a:rPr>
              <a:t>@</a:t>
            </a:r>
            <a:r>
              <a:rPr lang="en-GB" sz="3600" b="1" dirty="0" err="1">
                <a:solidFill>
                  <a:srgbClr val="002060"/>
                </a:solidFill>
                <a:latin typeface="Calibri "/>
              </a:rPr>
              <a:t>ncjbrown</a:t>
            </a:r>
            <a:r>
              <a:rPr lang="en-GB" sz="3600" b="1" dirty="0">
                <a:solidFill>
                  <a:srgbClr val="002060"/>
                </a:solidFill>
                <a:latin typeface="Calibri "/>
              </a:rPr>
              <a:t> @</a:t>
            </a:r>
            <a:r>
              <a:rPr lang="en-GB" sz="3600" b="1" dirty="0" err="1">
                <a:solidFill>
                  <a:srgbClr val="002060"/>
                </a:solidFill>
                <a:latin typeface="Calibri "/>
              </a:rPr>
              <a:t>FibroIdentity</a:t>
            </a:r>
            <a:endParaRPr lang="en-GB" sz="3600" b="1" dirty="0">
              <a:solidFill>
                <a:srgbClr val="002060"/>
              </a:solidFill>
              <a:latin typeface="Calibri "/>
            </a:endParaRPr>
          </a:p>
          <a:p>
            <a:pPr algn="ctr"/>
            <a:r>
              <a:rPr lang="en-GB" sz="3600" b="1" dirty="0">
                <a:solidFill>
                  <a:srgbClr val="002060"/>
                </a:solidFill>
                <a:latin typeface="Calibri "/>
              </a:rPr>
              <a:t>www.nicole-brown.co.uk</a:t>
            </a:r>
          </a:p>
        </p:txBody>
      </p:sp>
      <p:pic>
        <p:nvPicPr>
          <p:cNvPr id="4" name="Picture 2" descr="Image result for ucl ioe logo">
            <a:extLst>
              <a:ext uri="{FF2B5EF4-FFF2-40B4-BE49-F238E27FC236}">
                <a16:creationId xmlns:a16="http://schemas.microsoft.com/office/drawing/2014/main" id="{2B58342C-1A14-4ADD-83D2-8896FEF74F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2746" y="5166410"/>
            <a:ext cx="3231906" cy="1603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6" descr="Image result for university of kent logo">
            <a:extLst>
              <a:ext uri="{FF2B5EF4-FFF2-40B4-BE49-F238E27FC236}">
                <a16:creationId xmlns:a16="http://schemas.microsoft.com/office/drawing/2014/main" id="{556CFB85-023F-43D4-9D23-5ECEC120CC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9866" y="4774163"/>
            <a:ext cx="3582369" cy="23882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476727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 result for ivory tower neverending story">
            <a:extLst>
              <a:ext uri="{FF2B5EF4-FFF2-40B4-BE49-F238E27FC236}">
                <a16:creationId xmlns:a16="http://schemas.microsoft.com/office/drawing/2014/main" id="{56BBE156-06A3-4C77-888E-F4D9DC5F7C0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07" t="12427" r="32865" b="12362"/>
          <a:stretch/>
        </p:blipFill>
        <p:spPr bwMode="auto">
          <a:xfrm>
            <a:off x="7350711" y="850036"/>
            <a:ext cx="3844031" cy="51579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itel 1">
            <a:extLst>
              <a:ext uri="{FF2B5EF4-FFF2-40B4-BE49-F238E27FC236}">
                <a16:creationId xmlns:a16="http://schemas.microsoft.com/office/drawing/2014/main" id="{248E9770-D5A5-47B6-8C96-80B4C35845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2257" y="850036"/>
            <a:ext cx="10772775" cy="1658198"/>
          </a:xfrm>
        </p:spPr>
        <p:txBody>
          <a:bodyPr/>
          <a:lstStyle/>
          <a:p>
            <a:r>
              <a:rPr lang="en-GB" b="1" dirty="0">
                <a:solidFill>
                  <a:srgbClr val="002060"/>
                </a:solidFill>
                <a:latin typeface="Calibri "/>
              </a:rPr>
              <a:t>Academia</a:t>
            </a:r>
          </a:p>
        </p:txBody>
      </p:sp>
      <p:sp>
        <p:nvSpPr>
          <p:cNvPr id="7" name="Content Placeholder 4">
            <a:extLst>
              <a:ext uri="{FF2B5EF4-FFF2-40B4-BE49-F238E27FC236}">
                <a16:creationId xmlns:a16="http://schemas.microsoft.com/office/drawing/2014/main" id="{56CE0E79-C743-4CD2-999A-2C45CEC46C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8664" y="2787588"/>
            <a:ext cx="6644594" cy="3508773"/>
          </a:xfrm>
        </p:spPr>
        <p:txBody>
          <a:bodyPr>
            <a:noAutofit/>
          </a:bodyPr>
          <a:lstStyle/>
          <a:p>
            <a:r>
              <a:rPr lang="en-GB" sz="4400" dirty="0">
                <a:solidFill>
                  <a:srgbClr val="002060"/>
                </a:solidFill>
                <a:latin typeface="Calibri "/>
              </a:rPr>
              <a:t>an ivory tower?</a:t>
            </a:r>
          </a:p>
        </p:txBody>
      </p:sp>
    </p:spTree>
    <p:extLst>
      <p:ext uri="{BB962C8B-B14F-4D97-AF65-F5344CB8AC3E}">
        <p14:creationId xmlns:p14="http://schemas.microsoft.com/office/powerpoint/2010/main" val="41834829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28F797A-69D6-4755-8A92-4685906C97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5624" y="207900"/>
            <a:ext cx="10772775" cy="1658198"/>
          </a:xfrm>
        </p:spPr>
        <p:txBody>
          <a:bodyPr/>
          <a:lstStyle/>
          <a:p>
            <a:r>
              <a:rPr lang="en-GB" b="1" dirty="0">
                <a:solidFill>
                  <a:srgbClr val="002060"/>
                </a:solidFill>
                <a:latin typeface="Calibri "/>
              </a:rPr>
              <a:t>Fibromyalgia – complex and contested</a:t>
            </a:r>
          </a:p>
        </p:txBody>
      </p:sp>
      <p:pic>
        <p:nvPicPr>
          <p:cNvPr id="3" name="Picture 2" descr="Image result for fibromyalgia">
            <a:extLst>
              <a:ext uri="{FF2B5EF4-FFF2-40B4-BE49-F238E27FC236}">
                <a16:creationId xmlns:a16="http://schemas.microsoft.com/office/drawing/2014/main" id="{6E3D27DB-5648-4619-9F9D-DC8D9D0965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011" y="2160240"/>
            <a:ext cx="2958235" cy="39368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4" descr="Image result for if fibromyalgia was visible">
            <a:extLst>
              <a:ext uri="{FF2B5EF4-FFF2-40B4-BE49-F238E27FC236}">
                <a16:creationId xmlns:a16="http://schemas.microsoft.com/office/drawing/2014/main" id="{BE25C770-9052-464B-9BBB-1568D5AF4F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2813" y="1866098"/>
            <a:ext cx="3394299" cy="45250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6" descr="http://fellowshiproom.com/wp-content/uploads/2014/04/mental-fog.jpg">
            <a:extLst>
              <a:ext uri="{FF2B5EF4-FFF2-40B4-BE49-F238E27FC236}">
                <a16:creationId xmlns:a16="http://schemas.microsoft.com/office/drawing/2014/main" id="{1A70DB84-65FC-4A46-9AC7-2AE3FFA19F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01678" y="2160242"/>
            <a:ext cx="2930069" cy="39090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012386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3">
            <a:extLst>
              <a:ext uri="{FF2B5EF4-FFF2-40B4-BE49-F238E27FC236}">
                <a16:creationId xmlns:a16="http://schemas.microsoft.com/office/drawing/2014/main" id="{D081761A-A422-478F-B044-96098C4A41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2031" y="208547"/>
            <a:ext cx="11408898" cy="1852246"/>
          </a:xfrm>
        </p:spPr>
        <p:txBody>
          <a:bodyPr>
            <a:noAutofit/>
          </a:bodyPr>
          <a:lstStyle/>
          <a:p>
            <a:r>
              <a:rPr lang="en-GB" sz="60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Participatory and creative research</a:t>
            </a:r>
          </a:p>
        </p:txBody>
      </p:sp>
      <p:sp>
        <p:nvSpPr>
          <p:cNvPr id="6" name="Content Placeholder 4">
            <a:extLst>
              <a:ext uri="{FF2B5EF4-FFF2-40B4-BE49-F238E27FC236}">
                <a16:creationId xmlns:a16="http://schemas.microsoft.com/office/drawing/2014/main" id="{DE9600DA-EAC3-4D9F-8149-1629D0B90B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3064" y="1820162"/>
            <a:ext cx="11780668" cy="3834063"/>
          </a:xfrm>
        </p:spPr>
        <p:txBody>
          <a:bodyPr>
            <a:noAutofit/>
          </a:bodyPr>
          <a:lstStyle/>
          <a:p>
            <a:r>
              <a:rPr lang="en-GB" sz="44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Power differential</a:t>
            </a:r>
          </a:p>
          <a:p>
            <a:r>
              <a:rPr lang="en-GB" sz="44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Getting closer to experiences – holistic view</a:t>
            </a:r>
          </a:p>
          <a:p>
            <a:r>
              <a:rPr lang="en-GB" sz="44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Richer data</a:t>
            </a:r>
          </a:p>
          <a:p>
            <a:endParaRPr lang="en-GB" sz="4400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GB" sz="44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-&gt; Timelines and identity boxes with conversations</a:t>
            </a:r>
          </a:p>
        </p:txBody>
      </p:sp>
    </p:spTree>
    <p:extLst>
      <p:ext uri="{BB962C8B-B14F-4D97-AF65-F5344CB8AC3E}">
        <p14:creationId xmlns:p14="http://schemas.microsoft.com/office/powerpoint/2010/main" val="26825303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4">
            <a:extLst>
              <a:ext uri="{FF2B5EF4-FFF2-40B4-BE49-F238E27FC236}">
                <a16:creationId xmlns:a16="http://schemas.microsoft.com/office/drawing/2014/main" id="{4D687A1D-B54B-4E97-949C-5D2E2BB143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1744" y="281354"/>
            <a:ext cx="9070572" cy="62072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405168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">
            <a:extLst>
              <a:ext uri="{FF2B5EF4-FFF2-40B4-BE49-F238E27FC236}">
                <a16:creationId xmlns:a16="http://schemas.microsoft.com/office/drawing/2014/main" id="{61B36C96-C8D9-4A54-9484-904A98C133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68958" y="272456"/>
            <a:ext cx="6349429" cy="6137138"/>
          </a:xfrm>
          <a:prstGeom prst="rect">
            <a:avLst/>
          </a:prstGeom>
        </p:spPr>
      </p:pic>
      <p:pic>
        <p:nvPicPr>
          <p:cNvPr id="6" name="Picture 3" descr="untitled%20folder/IMG_3112.jpg">
            <a:extLst>
              <a:ext uri="{FF2B5EF4-FFF2-40B4-BE49-F238E27FC236}">
                <a16:creationId xmlns:a16="http://schemas.microsoft.com/office/drawing/2014/main" id="{DBC27D59-9C8E-4DF0-85D3-E11D520173B0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3821" y="1358669"/>
            <a:ext cx="5994084" cy="436173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538956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untitled%20folder/IMG_5673.jpg">
            <a:extLst>
              <a:ext uri="{FF2B5EF4-FFF2-40B4-BE49-F238E27FC236}">
                <a16:creationId xmlns:a16="http://schemas.microsoft.com/office/drawing/2014/main" id="{8C58C6C8-BD04-4729-A83D-BBD0304218B6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911" y="238404"/>
            <a:ext cx="5934806" cy="4871684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3">
            <a:extLst>
              <a:ext uri="{FF2B5EF4-FFF2-40B4-BE49-F238E27FC236}">
                <a16:creationId xmlns:a16="http://schemas.microsoft.com/office/drawing/2014/main" id="{8ECE3470-4607-4812-BAA2-9023130DB46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06675" y="1288243"/>
            <a:ext cx="6322400" cy="53852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772568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0BD2632A-3747-45C4-A06A-E057B9C9950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030" y="15814"/>
            <a:ext cx="5143500" cy="6858000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4E5B336A-ADC1-4001-AC56-6AB28F0E9DB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435"/>
          <a:stretch/>
        </p:blipFill>
        <p:spPr>
          <a:xfrm>
            <a:off x="6109641" y="337111"/>
            <a:ext cx="5617137" cy="61837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582227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3">
            <a:extLst>
              <a:ext uri="{FF2B5EF4-FFF2-40B4-BE49-F238E27FC236}">
                <a16:creationId xmlns:a16="http://schemas.microsoft.com/office/drawing/2014/main" id="{DE4C2696-93D2-442C-8741-86A036A124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058" y="920137"/>
            <a:ext cx="5966227" cy="50818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" name="Picture 2">
            <a:extLst>
              <a:ext uri="{FF2B5EF4-FFF2-40B4-BE49-F238E27FC236}">
                <a16:creationId xmlns:a16="http://schemas.microsoft.com/office/drawing/2014/main" id="{52AEB432-F22F-44CD-84E5-AC183873270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97650" y="208741"/>
            <a:ext cx="5477636" cy="3947852"/>
          </a:xfrm>
          <a:prstGeom prst="rect">
            <a:avLst/>
          </a:prstGeom>
        </p:spPr>
      </p:pic>
      <p:pic>
        <p:nvPicPr>
          <p:cNvPr id="8" name="Picture 4">
            <a:extLst>
              <a:ext uri="{FF2B5EF4-FFF2-40B4-BE49-F238E27FC236}">
                <a16:creationId xmlns:a16="http://schemas.microsoft.com/office/drawing/2014/main" id="{36FBE61F-C589-4AC5-A485-A86175643C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8398" y="3785937"/>
            <a:ext cx="4336485" cy="29437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91121445"/>
      </p:ext>
    </p:extLst>
  </p:cSld>
  <p:clrMapOvr>
    <a:masterClrMapping/>
  </p:clrMapOvr>
</p:sld>
</file>

<file path=ppt/theme/theme1.xml><?xml version="1.0" encoding="utf-8"?>
<a:theme xmlns:a="http://schemas.openxmlformats.org/drawingml/2006/main" name="Metropolitan">
  <a:themeElements>
    <a:clrScheme name="Metropolitan">
      <a:dk1>
        <a:sysClr val="windowText" lastClr="000000"/>
      </a:dk1>
      <a:lt1>
        <a:sysClr val="window" lastClr="FFFFFF"/>
      </a:lt1>
      <a:dk2>
        <a:srgbClr val="162F33"/>
      </a:dk2>
      <a:lt2>
        <a:srgbClr val="EAF0E0"/>
      </a:lt2>
      <a:accent1>
        <a:srgbClr val="50B4C8"/>
      </a:accent1>
      <a:accent2>
        <a:srgbClr val="A8B97F"/>
      </a:accent2>
      <a:accent3>
        <a:srgbClr val="9B9256"/>
      </a:accent3>
      <a:accent4>
        <a:srgbClr val="657689"/>
      </a:accent4>
      <a:accent5>
        <a:srgbClr val="7A855D"/>
      </a:accent5>
      <a:accent6>
        <a:srgbClr val="84AC9D"/>
      </a:accent6>
      <a:hlink>
        <a:srgbClr val="2370CD"/>
      </a:hlink>
      <a:folHlink>
        <a:srgbClr val="877589"/>
      </a:folHlink>
    </a:clrScheme>
    <a:fontScheme name="Metropolitan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Metropolitan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00000"/>
                <a:lumMod val="110000"/>
              </a:schemeClr>
            </a:gs>
            <a:gs pos="50000">
              <a:schemeClr val="phClr">
                <a:tint val="75000"/>
                <a:satMod val="101000"/>
                <a:lumMod val="105000"/>
              </a:schemeClr>
            </a:gs>
            <a:gs pos="100000">
              <a:schemeClr val="phClr">
                <a:tint val="82000"/>
                <a:satMod val="104000"/>
                <a:lumMod val="105000"/>
              </a:schemeClr>
            </a:gs>
          </a:gsLst>
          <a:lin ang="27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0000"/>
                <a:lumMod val="100000"/>
              </a:schemeClr>
            </a:gs>
            <a:gs pos="100000">
              <a:schemeClr val="phClr">
                <a:shade val="80000"/>
                <a:satMod val="100000"/>
                <a:lumMod val="99000"/>
              </a:schemeClr>
            </a:gs>
          </a:gsLst>
          <a:lin ang="27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solidFill>
          <a:schemeClr val="phClr">
            <a:shade val="95000"/>
            <a:satMod val="17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etropolitan" id="{4C5440D6-04D2-4954-96CF-F251137069B2}" vid="{79CFCA13-9412-4290-BB4B-85112F88857B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TM03457491[[fn=Metropolitan]]</Template>
  <TotalTime>5</TotalTime>
  <Words>64</Words>
  <Application>Microsoft Office PowerPoint</Application>
  <PresentationFormat>Widescreen</PresentationFormat>
  <Paragraphs>17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Arial</vt:lpstr>
      <vt:lpstr>Calibri</vt:lpstr>
      <vt:lpstr>Calibri </vt:lpstr>
      <vt:lpstr>Calibri Light</vt:lpstr>
      <vt:lpstr>Metropolitan</vt:lpstr>
      <vt:lpstr>Academic identity: active identity and body work in academia</vt:lpstr>
      <vt:lpstr>Academia</vt:lpstr>
      <vt:lpstr>Fibromyalgia – complex and contested</vt:lpstr>
      <vt:lpstr>Participatory and creative research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Academic identity: active identity and body work in academia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Academic identity:  active identity and body work in academia</dc:title>
  <dc:creator>Nicole Brown</dc:creator>
  <cp:lastModifiedBy>Nicole Brown</cp:lastModifiedBy>
  <cp:revision>4</cp:revision>
  <dcterms:created xsi:type="dcterms:W3CDTF">2017-11-13T15:38:08Z</dcterms:created>
  <dcterms:modified xsi:type="dcterms:W3CDTF">2017-11-13T18:31:00Z</dcterms:modified>
</cp:coreProperties>
</file>