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0" r:id="rId3"/>
    <p:sldId id="258" r:id="rId4"/>
    <p:sldId id="262" r:id="rId5"/>
    <p:sldId id="263" r:id="rId6"/>
    <p:sldId id="264" r:id="rId7"/>
    <p:sldId id="272" r:id="rId8"/>
    <p:sldId id="273" r:id="rId9"/>
    <p:sldId id="266" r:id="rId10"/>
    <p:sldId id="269" r:id="rId11"/>
    <p:sldId id="274" r:id="rId12"/>
    <p:sldId id="275" r:id="rId13"/>
    <p:sldId id="276" r:id="rId14"/>
    <p:sldId id="277" r:id="rId15"/>
    <p:sldId id="278" r:id="rId16"/>
    <p:sldId id="280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74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19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39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569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37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24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48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40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7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42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2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47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7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983ED-EEF3-4086-836C-72886DAED66B}" type="datetimeFigureOut">
              <a:rPr lang="de-DE" smtClean="0"/>
              <a:t>09.06.2017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D9500-3CDB-4F55-BBEE-5BF389BFF5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87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22172" y="1988441"/>
            <a:ext cx="9687698" cy="1143000"/>
          </a:xfrm>
        </p:spPr>
        <p:txBody>
          <a:bodyPr>
            <a:noAutofit/>
          </a:bodyPr>
          <a:lstStyle/>
          <a:p>
            <a:r>
              <a:rPr lang="en-GB" sz="4000" b="1" dirty="0"/>
              <a:t>participatory qualitative research to develop student learning and experience</a:t>
            </a:r>
            <a:endParaRPr lang="en-GB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981200" y="888878"/>
            <a:ext cx="8305800" cy="922036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Recreating experiences:</a:t>
            </a:r>
            <a:endParaRPr lang="en-GB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4005064"/>
            <a:ext cx="8305800" cy="922036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8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chemeClr val="tx1"/>
                </a:solidFill>
              </a:rPr>
              <a:t>Nicole Brown</a:t>
            </a:r>
            <a:endParaRPr lang="en-GB" sz="5400" dirty="0">
              <a:solidFill>
                <a:schemeClr val="tx1"/>
              </a:solidFill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986271" y="4816618"/>
            <a:ext cx="8305800" cy="1143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lang="de-AT" sz="36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</a:rPr>
              <a:t>@ncjbrown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de-AT" sz="36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</a:rPr>
              <a:t>www.nicole-brown.co.uk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3359696" y="3717032"/>
            <a:ext cx="5472608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688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r="21772"/>
          <a:stretch/>
        </p:blipFill>
        <p:spPr>
          <a:xfrm rot="5400000">
            <a:off x="3103661" y="-2228393"/>
            <a:ext cx="6042455" cy="112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78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5400" b="1" dirty="0">
                <a:latin typeface="+mn-lt"/>
              </a:rPr>
              <a:t>Outcomes</a:t>
            </a:r>
            <a:endParaRPr lang="de-DE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/>
            <a:r>
              <a:rPr lang="en-GB" sz="4400" dirty="0"/>
              <a:t>development of research literacy</a:t>
            </a:r>
          </a:p>
          <a:p>
            <a:pPr marL="358775" indent="-358775"/>
            <a:endParaRPr lang="en-GB" sz="4400" dirty="0"/>
          </a:p>
          <a:p>
            <a:pPr marL="358775" indent="-358775"/>
            <a:r>
              <a:rPr lang="en-GB" sz="4400" dirty="0"/>
              <a:t>practice of research skills</a:t>
            </a:r>
          </a:p>
          <a:p>
            <a:pPr marL="358775" indent="-358775"/>
            <a:endParaRPr lang="en-GB" sz="4400" dirty="0"/>
          </a:p>
          <a:p>
            <a:pPr marL="358775" indent="-358775"/>
            <a:r>
              <a:rPr lang="en-GB" sz="4400" dirty="0"/>
              <a:t>findings used for future cohorts' benefits</a:t>
            </a:r>
          </a:p>
        </p:txBody>
      </p:sp>
    </p:spTree>
    <p:extLst>
      <p:ext uri="{BB962C8B-B14F-4D97-AF65-F5344CB8AC3E}">
        <p14:creationId xmlns:p14="http://schemas.microsoft.com/office/powerpoint/2010/main" val="272510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5400" b="1" dirty="0">
                <a:latin typeface="+mn-lt"/>
              </a:rPr>
              <a:t>Benefits of metaphors and artefacts</a:t>
            </a:r>
            <a:endParaRPr lang="de-DE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/>
            <a:r>
              <a:rPr lang="en-GB" sz="4400" dirty="0"/>
              <a:t>expressing what may otherwise be difficult to express</a:t>
            </a:r>
          </a:p>
          <a:p>
            <a:pPr marL="358775" indent="-358775"/>
            <a:r>
              <a:rPr lang="en-GB" sz="4400" dirty="0"/>
              <a:t>deeper reflections through reduction and elaboration</a:t>
            </a:r>
            <a:r>
              <a:rPr lang="en-GB" sz="4400" dirty="0"/>
              <a:t> – finding the essence</a:t>
            </a:r>
            <a:endParaRPr lang="en-GB" sz="4400" dirty="0"/>
          </a:p>
          <a:p>
            <a:pPr marL="358775" indent="-358775"/>
            <a:r>
              <a:rPr lang="en-GB" sz="4400" dirty="0"/>
              <a:t>breaking down insider-outsider role of researcher</a:t>
            </a:r>
          </a:p>
        </p:txBody>
      </p:sp>
    </p:spTree>
    <p:extLst>
      <p:ext uri="{BB962C8B-B14F-4D97-AF65-F5344CB8AC3E}">
        <p14:creationId xmlns:p14="http://schemas.microsoft.com/office/powerpoint/2010/main" val="2619929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5400" b="1" dirty="0">
                <a:latin typeface="+mn-lt"/>
              </a:rPr>
              <a:t>Pitfalls of metaphors and artefacts</a:t>
            </a:r>
            <a:endParaRPr lang="de-DE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/>
            <a:r>
              <a:rPr lang="en-GB" sz="4400" dirty="0"/>
              <a:t>unusual means – lack of understanding</a:t>
            </a:r>
          </a:p>
          <a:p>
            <a:pPr marL="358775" indent="-358775"/>
            <a:r>
              <a:rPr lang="en-GB" sz="4400" dirty="0"/>
              <a:t>time constraint of meaning making</a:t>
            </a:r>
          </a:p>
          <a:p>
            <a:pPr marL="358775" indent="-358775"/>
            <a:r>
              <a:rPr lang="en-GB" sz="4400" dirty="0"/>
              <a:t>not everything can be expressed with metaphors</a:t>
            </a:r>
          </a:p>
          <a:p>
            <a:pPr marL="358775" indent="-358775"/>
            <a:r>
              <a:rPr lang="en-GB" sz="4400" dirty="0"/>
              <a:t>focus on aesthetics </a:t>
            </a:r>
          </a:p>
        </p:txBody>
      </p:sp>
    </p:spTree>
    <p:extLst>
      <p:ext uri="{BB962C8B-B14F-4D97-AF65-F5344CB8AC3E}">
        <p14:creationId xmlns:p14="http://schemas.microsoft.com/office/powerpoint/2010/main" val="128904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8362" cy="1325563"/>
          </a:xfrm>
        </p:spPr>
        <p:txBody>
          <a:bodyPr>
            <a:normAutofit/>
          </a:bodyPr>
          <a:lstStyle/>
          <a:p>
            <a:r>
              <a:rPr lang="de-AT" sz="5400" b="1" dirty="0">
                <a:latin typeface="+mn-lt"/>
              </a:rPr>
              <a:t>Advantages of staff-student research</a:t>
            </a:r>
            <a:endParaRPr lang="de-DE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/>
            <a:r>
              <a:rPr lang="en-GB" sz="4400" dirty="0"/>
              <a:t>ownership and responsibility</a:t>
            </a:r>
            <a:endParaRPr lang="en-GB" sz="4400" dirty="0"/>
          </a:p>
          <a:p>
            <a:pPr marL="358775" indent="-358775"/>
            <a:r>
              <a:rPr lang="en-GB" sz="4400" dirty="0"/>
              <a:t>developing self-regulated learning and independence</a:t>
            </a:r>
          </a:p>
          <a:p>
            <a:pPr marL="358775" indent="-358775"/>
            <a:r>
              <a:rPr lang="en-GB" sz="4400" dirty="0"/>
              <a:t>improved understanding of community of practice and learning</a:t>
            </a:r>
            <a:endParaRPr lang="en-GB" sz="4400" dirty="0"/>
          </a:p>
          <a:p>
            <a:pPr marL="358775" indent="-358775"/>
            <a:r>
              <a:rPr lang="en-GB" sz="4400" dirty="0"/>
              <a:t>improved teaching and learning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351851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8362" cy="1325563"/>
          </a:xfrm>
        </p:spPr>
        <p:txBody>
          <a:bodyPr>
            <a:normAutofit/>
          </a:bodyPr>
          <a:lstStyle/>
          <a:p>
            <a:r>
              <a:rPr lang="de-AT" sz="5400" b="1" dirty="0">
                <a:latin typeface="+mn-lt"/>
              </a:rPr>
              <a:t>Challenges of staff-student research</a:t>
            </a:r>
            <a:endParaRPr lang="de-DE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0526"/>
          </a:xfrm>
        </p:spPr>
        <p:txBody>
          <a:bodyPr>
            <a:normAutofit lnSpcReduction="10000"/>
          </a:bodyPr>
          <a:lstStyle/>
          <a:p>
            <a:pPr marL="358775" indent="-358775"/>
            <a:r>
              <a:rPr lang="en-GB" sz="4400" dirty="0"/>
              <a:t>time constraints</a:t>
            </a:r>
          </a:p>
          <a:p>
            <a:pPr marL="358775" indent="-358775"/>
            <a:endParaRPr lang="en-GB" sz="4400" dirty="0"/>
          </a:p>
          <a:p>
            <a:pPr marL="358775" indent="-358775"/>
            <a:r>
              <a:rPr lang="en-GB" sz="4400" dirty="0"/>
              <a:t>differences in knowledge base</a:t>
            </a:r>
          </a:p>
          <a:p>
            <a:pPr marL="358775" indent="-358775"/>
            <a:endParaRPr lang="en-GB" sz="4400" dirty="0"/>
          </a:p>
          <a:p>
            <a:pPr marL="358775" indent="-358775"/>
            <a:r>
              <a:rPr lang="en-GB" sz="4400" dirty="0"/>
              <a:t>trust, commitment and dedication</a:t>
            </a:r>
          </a:p>
          <a:p>
            <a:pPr marL="358775" indent="-358775"/>
            <a:endParaRPr lang="en-GB" sz="4400" dirty="0"/>
          </a:p>
          <a:p>
            <a:pPr marL="358775" indent="-358775"/>
            <a:r>
              <a:rPr lang="en-GB" sz="4400" dirty="0"/>
              <a:t>change takes time</a:t>
            </a:r>
          </a:p>
        </p:txBody>
      </p:sp>
    </p:spTree>
    <p:extLst>
      <p:ext uri="{BB962C8B-B14F-4D97-AF65-F5344CB8AC3E}">
        <p14:creationId xmlns:p14="http://schemas.microsoft.com/office/powerpoint/2010/main" val="507489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22172" y="1988441"/>
            <a:ext cx="9687698" cy="1143000"/>
          </a:xfrm>
        </p:spPr>
        <p:txBody>
          <a:bodyPr>
            <a:noAutofit/>
          </a:bodyPr>
          <a:lstStyle/>
          <a:p>
            <a:r>
              <a:rPr lang="en-GB" sz="4000" b="1" dirty="0"/>
              <a:t>participatory qualitative research to develop student learning and experience</a:t>
            </a:r>
            <a:endParaRPr lang="en-GB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981200" y="888878"/>
            <a:ext cx="8305800" cy="922036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Recreating experiences:</a:t>
            </a:r>
            <a:endParaRPr lang="en-GB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4005064"/>
            <a:ext cx="8305800" cy="922036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8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chemeClr val="tx1"/>
                </a:solidFill>
              </a:rPr>
              <a:t>Nicole Brown</a:t>
            </a:r>
            <a:endParaRPr lang="en-GB" sz="5400" dirty="0">
              <a:solidFill>
                <a:schemeClr val="tx1"/>
              </a:solidFill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986271" y="4816618"/>
            <a:ext cx="8305800" cy="1143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lang="de-AT" sz="36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</a:rPr>
              <a:t>@ncjbrown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de-AT" sz="36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</a:rPr>
              <a:t>www.nicole-brown.co.uk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3359696" y="3717032"/>
            <a:ext cx="5472608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843" y="723471"/>
            <a:ext cx="10515600" cy="1325563"/>
          </a:xfrm>
        </p:spPr>
        <p:txBody>
          <a:bodyPr/>
          <a:lstStyle/>
          <a:p>
            <a:r>
              <a:rPr lang="de-AT" sz="5400" b="1" dirty="0">
                <a:latin typeface="+mn-lt"/>
              </a:rPr>
              <a:t>Background</a:t>
            </a:r>
            <a:endParaRPr lang="de-DE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843" y="2183971"/>
            <a:ext cx="10515600" cy="4351338"/>
          </a:xfrm>
        </p:spPr>
        <p:txBody>
          <a:bodyPr>
            <a:normAutofit/>
          </a:bodyPr>
          <a:lstStyle/>
          <a:p>
            <a:pPr marL="358775" indent="-358775"/>
            <a:r>
              <a:rPr lang="en-GB" sz="4400" dirty="0"/>
              <a:t>teaching, scholarship and research-based education within HE</a:t>
            </a:r>
          </a:p>
          <a:p>
            <a:pPr marL="358775" indent="-358775"/>
            <a:r>
              <a:rPr lang="en-GB" sz="4400" dirty="0"/>
              <a:t>student voice and the student as consumer</a:t>
            </a:r>
          </a:p>
          <a:p>
            <a:pPr marL="358775" indent="-358775"/>
            <a:r>
              <a:rPr lang="en-GB" sz="4400" dirty="0"/>
              <a:t>narrative and creative research methods</a:t>
            </a:r>
          </a:p>
          <a:p>
            <a:pPr marL="358775" indent="-358775"/>
            <a:r>
              <a:rPr lang="en-GB" sz="4400" dirty="0"/>
              <a:t>power and authority of researcher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52497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5400" b="1" dirty="0">
                <a:latin typeface="+mn-lt"/>
              </a:rPr>
              <a:t>Context</a:t>
            </a:r>
            <a:endParaRPr lang="de-DE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/>
            <a:r>
              <a:rPr lang="en-GB" sz="4400" dirty="0"/>
              <a:t>STEP Programme</a:t>
            </a:r>
          </a:p>
          <a:p>
            <a:pPr marL="358775" indent="-358775"/>
            <a:r>
              <a:rPr lang="en-GB" sz="4400" dirty="0"/>
              <a:t>students' reflections</a:t>
            </a:r>
          </a:p>
          <a:p>
            <a:pPr marL="358775" indent="-358775"/>
            <a:r>
              <a:rPr lang="en-GB" sz="4400" dirty="0"/>
              <a:t>human life and language connected with metaphors (</a:t>
            </a:r>
            <a:r>
              <a:rPr lang="en-GB" sz="4400" dirty="0" err="1"/>
              <a:t>Lakoff</a:t>
            </a:r>
            <a:r>
              <a:rPr lang="en-GB" sz="4400" dirty="0"/>
              <a:t> and Johnson, 1980)</a:t>
            </a:r>
          </a:p>
        </p:txBody>
      </p:sp>
    </p:spTree>
    <p:extLst>
      <p:ext uri="{BB962C8B-B14F-4D97-AF65-F5344CB8AC3E}">
        <p14:creationId xmlns:p14="http://schemas.microsoft.com/office/powerpoint/2010/main" val="2869930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4529" y="158798"/>
            <a:ext cx="9551773" cy="632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6836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892" y="83435"/>
            <a:ext cx="9564129" cy="672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710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6502" y="221446"/>
            <a:ext cx="4003336" cy="377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3258" y="4200640"/>
            <a:ext cx="193943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208" y="221446"/>
            <a:ext cx="5109446" cy="63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624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5400" b="1" dirty="0">
                <a:latin typeface="+mn-lt"/>
              </a:rPr>
              <a:t>Aims</a:t>
            </a:r>
            <a:endParaRPr lang="de-DE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/>
            <a:r>
              <a:rPr lang="en-GB" sz="4400" dirty="0"/>
              <a:t>to use students' reflections</a:t>
            </a:r>
          </a:p>
          <a:p>
            <a:pPr marL="358775" indent="-358775"/>
            <a:r>
              <a:rPr lang="en-GB" sz="4400" dirty="0"/>
              <a:t>to use artefacts and metaphors</a:t>
            </a:r>
          </a:p>
          <a:p>
            <a:pPr marL="358775" indent="-358775"/>
            <a:r>
              <a:rPr lang="en-GB" sz="4400" dirty="0"/>
              <a:t>to have students as true partners rather than participants or objects</a:t>
            </a:r>
          </a:p>
          <a:p>
            <a:pPr marL="358775" indent="-358775"/>
            <a:r>
              <a:rPr lang="en-GB" sz="4400" dirty="0"/>
              <a:t>to allow student to take active role in meaning-making process</a:t>
            </a:r>
          </a:p>
          <a:p>
            <a:pPr marL="358775" indent="-358775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090242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5400" b="1" dirty="0">
                <a:latin typeface="+mn-lt"/>
              </a:rPr>
              <a:t>Process</a:t>
            </a:r>
            <a:endParaRPr lang="de-DE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/>
            <a:r>
              <a:rPr lang="en-GB" sz="4400" dirty="0"/>
              <a:t>expression and recreation of experiences</a:t>
            </a:r>
          </a:p>
          <a:p>
            <a:pPr marL="358775" indent="-358775"/>
            <a:endParaRPr lang="en-GB" sz="4400" dirty="0"/>
          </a:p>
          <a:p>
            <a:pPr marL="358775" indent="-358775"/>
            <a:r>
              <a:rPr lang="en-GB" sz="4400" dirty="0"/>
              <a:t>"co-researchers" and their peers</a:t>
            </a:r>
          </a:p>
          <a:p>
            <a:pPr marL="358775" indent="-358775"/>
            <a:endParaRPr lang="en-GB" sz="4400" dirty="0"/>
          </a:p>
          <a:p>
            <a:pPr marL="358775" indent="-358775"/>
            <a:r>
              <a:rPr lang="en-GB" sz="4400" dirty="0"/>
              <a:t>data collection and analysis</a:t>
            </a:r>
          </a:p>
        </p:txBody>
      </p:sp>
    </p:spTree>
    <p:extLst>
      <p:ext uri="{BB962C8B-B14F-4D97-AF65-F5344CB8AC3E}">
        <p14:creationId xmlns:p14="http://schemas.microsoft.com/office/powerpoint/2010/main" val="2043269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8605" y="173114"/>
            <a:ext cx="9794969" cy="651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26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Widescreen</PresentationFormat>
  <Paragraphs>58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 2</vt:lpstr>
      <vt:lpstr>Office Theme</vt:lpstr>
      <vt:lpstr>Recreating experiences:</vt:lpstr>
      <vt:lpstr>Background</vt:lpstr>
      <vt:lpstr>Context</vt:lpstr>
      <vt:lpstr>PowerPoint Presentation</vt:lpstr>
      <vt:lpstr>PowerPoint Presentation</vt:lpstr>
      <vt:lpstr>PowerPoint Presentation</vt:lpstr>
      <vt:lpstr>Aims</vt:lpstr>
      <vt:lpstr>Process</vt:lpstr>
      <vt:lpstr>PowerPoint Presentation</vt:lpstr>
      <vt:lpstr>PowerPoint Presentation</vt:lpstr>
      <vt:lpstr>Outcomes</vt:lpstr>
      <vt:lpstr>Benefits of metaphors and artefacts</vt:lpstr>
      <vt:lpstr>Pitfalls of metaphors and artefacts</vt:lpstr>
      <vt:lpstr>Advantages of staff-student research</vt:lpstr>
      <vt:lpstr>Challenges of staff-student research</vt:lpstr>
      <vt:lpstr>Recreating experiences: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Recreating experiences: participatory qualitative research to develop student learning and experience (HEA)</dc:title>
  <dc:creator>N Brown</dc:creator>
  <cp:lastModifiedBy>N Brown</cp:lastModifiedBy>
  <cp:revision>9</cp:revision>
  <dcterms:created xsi:type="dcterms:W3CDTF">2017-06-09T12:03:09Z</dcterms:created>
  <dcterms:modified xsi:type="dcterms:W3CDTF">2017-06-09T12:59:18Z</dcterms:modified>
</cp:coreProperties>
</file>