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21386800"/>
  <p:notesSz cx="6877050" cy="10001250"/>
  <p:defaultTextStyle>
    <a:defPPr>
      <a:defRPr lang="de-DE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  <p15:guide id="3" orient="horz" pos="6736">
          <p15:clr>
            <a:srgbClr val="A4A3A4"/>
          </p15:clr>
        </p15:guide>
        <p15:guide id="4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CDE"/>
    <a:srgbClr val="FCD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06" autoAdjust="0"/>
    <p:restoredTop sz="94337" autoAdjust="0"/>
  </p:normalViewPr>
  <p:slideViewPr>
    <p:cSldViewPr>
      <p:cViewPr varScale="1">
        <p:scale>
          <a:sx n="35" d="100"/>
          <a:sy n="35" d="100"/>
        </p:scale>
        <p:origin x="2298" y="126"/>
      </p:cViewPr>
      <p:guideLst>
        <p:guide orient="horz" pos="9537"/>
        <p:guide pos="6736"/>
        <p:guide orient="horz" pos="6736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0998" y="6643772"/>
            <a:ext cx="25737979" cy="45843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996" y="12119186"/>
            <a:ext cx="21195983" cy="54655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C7F8-6949-4D55-88F6-D9C0BACB6F48}" type="datetimeFigureOut">
              <a:rPr lang="de-AT" smtClean="0"/>
              <a:pPr/>
              <a:t>13.01.2021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74A1-9C57-41ED-960F-151E9A6547FB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C7F8-6949-4D55-88F6-D9C0BACB6F48}" type="datetimeFigureOut">
              <a:rPr lang="de-AT" smtClean="0"/>
              <a:pPr/>
              <a:t>13.01.2021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74A1-9C57-41ED-960F-151E9A6547FB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1344535" y="3782297"/>
            <a:ext cx="15933784" cy="80571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543179" y="3782297"/>
            <a:ext cx="47296691" cy="805718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C7F8-6949-4D55-88F6-D9C0BACB6F48}" type="datetimeFigureOut">
              <a:rPr lang="de-AT" smtClean="0"/>
              <a:pPr/>
              <a:t>13.01.2021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74A1-9C57-41ED-960F-151E9A6547FB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C7F8-6949-4D55-88F6-D9C0BACB6F48}" type="datetimeFigureOut">
              <a:rPr lang="de-AT" smtClean="0"/>
              <a:pPr/>
              <a:t>13.01.2021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74A1-9C57-41ED-960F-151E9A6547FB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1909" y="13743001"/>
            <a:ext cx="25737979" cy="4247656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1909" y="9064640"/>
            <a:ext cx="25737979" cy="467836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C7F8-6949-4D55-88F6-D9C0BACB6F48}" type="datetimeFigureOut">
              <a:rPr lang="de-AT" smtClean="0"/>
              <a:pPr/>
              <a:t>13.01.2021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74A1-9C57-41ED-960F-151E9A6547FB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543180" y="22035337"/>
            <a:ext cx="31615237" cy="62318759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663083" y="22035337"/>
            <a:ext cx="31615237" cy="62318759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C7F8-6949-4D55-88F6-D9C0BACB6F48}" type="datetimeFigureOut">
              <a:rPr lang="de-AT" smtClean="0"/>
              <a:pPr/>
              <a:t>13.01.2021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74A1-9C57-41ED-960F-151E9A6547FB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999" y="856464"/>
            <a:ext cx="27251978" cy="3564467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000" y="4787278"/>
            <a:ext cx="13378914" cy="1995110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000" y="6782388"/>
            <a:ext cx="13378914" cy="12322165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808" y="4787278"/>
            <a:ext cx="13384170" cy="1995110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808" y="6782388"/>
            <a:ext cx="13384170" cy="12322165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C7F8-6949-4D55-88F6-D9C0BACB6F48}" type="datetimeFigureOut">
              <a:rPr lang="de-AT" smtClean="0"/>
              <a:pPr/>
              <a:t>13.01.2021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74A1-9C57-41ED-960F-151E9A6547FB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C7F8-6949-4D55-88F6-D9C0BACB6F48}" type="datetimeFigureOut">
              <a:rPr lang="de-AT" smtClean="0"/>
              <a:pPr/>
              <a:t>13.01.2021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74A1-9C57-41ED-960F-151E9A6547FB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C7F8-6949-4D55-88F6-D9C0BACB6F48}" type="datetimeFigureOut">
              <a:rPr lang="de-AT" smtClean="0"/>
              <a:pPr/>
              <a:t>13.01.2021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74A1-9C57-41ED-960F-151E9A6547FB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000" y="851511"/>
            <a:ext cx="9961903" cy="362387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8630" y="851513"/>
            <a:ext cx="16927347" cy="18253041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000" y="4475387"/>
            <a:ext cx="9961903" cy="14629167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C7F8-6949-4D55-88F6-D9C0BACB6F48}" type="datetimeFigureOut">
              <a:rPr lang="de-AT" smtClean="0"/>
              <a:pPr/>
              <a:t>13.01.2021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74A1-9C57-41ED-960F-151E9A6547FB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086" y="14970760"/>
            <a:ext cx="18167985" cy="1767383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086" y="1910951"/>
            <a:ext cx="18167985" cy="12832080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086" y="16738143"/>
            <a:ext cx="18167985" cy="2509977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C7F8-6949-4D55-88F6-D9C0BACB6F48}" type="datetimeFigureOut">
              <a:rPr lang="de-AT" smtClean="0"/>
              <a:pPr/>
              <a:t>13.01.2021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C74A1-9C57-41ED-960F-151E9A6547FB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513999" y="856464"/>
            <a:ext cx="27251978" cy="3564467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3999" y="4990255"/>
            <a:ext cx="27251978" cy="14114300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513999" y="19822397"/>
            <a:ext cx="7065327" cy="1138649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8C7F8-6949-4D55-88F6-D9C0BACB6F48}" type="datetimeFigureOut">
              <a:rPr lang="de-AT" smtClean="0"/>
              <a:pPr/>
              <a:t>13.01.2021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345659" y="19822397"/>
            <a:ext cx="9588659" cy="1138649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700650" y="19822397"/>
            <a:ext cx="7065327" cy="1138649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C74A1-9C57-41ED-960F-151E9A6547FB}" type="slidenum">
              <a:rPr lang="de-AT" smtClean="0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80/09687599.2018.1455627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9.jpeg"/><Relationship Id="rId5" Type="http://schemas.openxmlformats.org/officeDocument/2006/relationships/image" Target="../media/image4.jpeg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Hexagon 9"/>
          <p:cNvSpPr/>
          <p:nvPr/>
        </p:nvSpPr>
        <p:spPr>
          <a:xfrm>
            <a:off x="3330675" y="13215040"/>
            <a:ext cx="2978085" cy="1929300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0" name="Abgerundetes Rechteck 29"/>
          <p:cNvSpPr/>
          <p:nvPr/>
        </p:nvSpPr>
        <p:spPr>
          <a:xfrm>
            <a:off x="0" y="0"/>
            <a:ext cx="30279975" cy="21386800"/>
          </a:xfrm>
          <a:prstGeom prst="roundRect">
            <a:avLst>
              <a:gd name="adj" fmla="val 0"/>
            </a:avLst>
          </a:prstGeom>
          <a:noFill/>
          <a:ln w="635000" cmpd="sng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1" name="Rechteck 30"/>
          <p:cNvSpPr/>
          <p:nvPr/>
        </p:nvSpPr>
        <p:spPr>
          <a:xfrm>
            <a:off x="0" y="-179808"/>
            <a:ext cx="30279975" cy="291191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0" y="-7622"/>
            <a:ext cx="30279975" cy="2492110"/>
          </a:xfrm>
          <a:prstGeom prst="rect">
            <a:avLst/>
          </a:prstGeom>
          <a:solidFill>
            <a:srgbClr val="FF1919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0" b="1" i="0" u="none" strike="noStrike" normalizeH="0" dirty="0">
                <a:ln>
                  <a:noFill/>
                </a:ln>
                <a:solidFill>
                  <a:schemeClr val="bg1"/>
                </a:solidFill>
                <a:effectLst/>
                <a:latin typeface="Rockwell" panose="02060603020205020403" pitchFamily="18" charset="0"/>
                <a:ea typeface="Tahoma" pitchFamily="34" charset="0"/>
                <a:cs typeface="Tahoma" pitchFamily="34" charset="0"/>
              </a:rPr>
              <a:t>Research Impac</a:t>
            </a:r>
            <a:r>
              <a:rPr lang="en-GB" sz="8000" b="1" dirty="0">
                <a:solidFill>
                  <a:schemeClr val="bg1"/>
                </a:solidFill>
                <a:latin typeface="Rockwell" panose="02060603020205020403" pitchFamily="18" charset="0"/>
                <a:ea typeface="Tahoma" pitchFamily="34" charset="0"/>
                <a:cs typeface="Tahoma" pitchFamily="34" charset="0"/>
              </a:rPr>
              <a:t>t of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8000" b="1" dirty="0">
                <a:solidFill>
                  <a:schemeClr val="bg1"/>
                </a:solidFill>
                <a:latin typeface="Rockwell" panose="02060603020205020403" pitchFamily="18" charset="0"/>
                <a:ea typeface="Tahoma" pitchFamily="34" charset="0"/>
                <a:cs typeface="Tahoma" pitchFamily="34" charset="0"/>
              </a:rPr>
              <a:t>“</a:t>
            </a:r>
            <a:r>
              <a:rPr kumimoji="0" lang="en-GB" sz="8000" b="1" i="0" u="none" strike="noStrike" normalizeH="0" dirty="0">
                <a:ln>
                  <a:noFill/>
                </a:ln>
                <a:solidFill>
                  <a:schemeClr val="bg1"/>
                </a:solidFill>
                <a:effectLst/>
                <a:latin typeface="Rockwell" panose="02060603020205020403" pitchFamily="18" charset="0"/>
                <a:ea typeface="Tahoma" pitchFamily="34" charset="0"/>
                <a:cs typeface="Tahoma" pitchFamily="34" charset="0"/>
              </a:rPr>
              <a:t>Academic Identity under the Influence of Fibromyalgia”</a:t>
            </a:r>
            <a:endParaRPr kumimoji="0" lang="de-DE" sz="4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Rockwell" panose="02060603020205020403" pitchFamily="18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4" name="Grafik 53" descr="Uok_Logo_RGB2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013195" y="18742461"/>
            <a:ext cx="2793318" cy="2032059"/>
          </a:xfrm>
          <a:prstGeom prst="rect">
            <a:avLst/>
          </a:prstGeom>
        </p:spPr>
      </p:pic>
      <p:sp>
        <p:nvSpPr>
          <p:cNvPr id="88" name="Rechteck 87"/>
          <p:cNvSpPr/>
          <p:nvPr/>
        </p:nvSpPr>
        <p:spPr>
          <a:xfrm>
            <a:off x="20187063" y="9868020"/>
            <a:ext cx="9577064" cy="8516544"/>
          </a:xfrm>
          <a:prstGeom prst="rect">
            <a:avLst/>
          </a:prstGeom>
          <a:noFill/>
          <a:ln w="254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1" name="Gruppieren 90"/>
          <p:cNvGrpSpPr/>
          <p:nvPr/>
        </p:nvGrpSpPr>
        <p:grpSpPr>
          <a:xfrm>
            <a:off x="484889" y="2915732"/>
            <a:ext cx="9505056" cy="9104238"/>
            <a:chOff x="10277693" y="3436894"/>
            <a:chExt cx="9577064" cy="5840190"/>
          </a:xfrm>
        </p:grpSpPr>
        <p:sp>
          <p:nvSpPr>
            <p:cNvPr id="92" name="Text Box 28"/>
            <p:cNvSpPr txBox="1">
              <a:spLocks noChangeArrowheads="1"/>
            </p:cNvSpPr>
            <p:nvPr/>
          </p:nvSpPr>
          <p:spPr bwMode="auto">
            <a:xfrm>
              <a:off x="10531475" y="3516444"/>
              <a:ext cx="9143379" cy="57606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lang="de-AT" sz="3600" b="1" dirty="0">
                  <a:latin typeface="Rockwell" panose="02060603020205020403" pitchFamily="18" charset="0"/>
                  <a:cs typeface="Arial" pitchFamily="34" charset="0"/>
                </a:rPr>
                <a:t>The research</a:t>
              </a:r>
            </a:p>
            <a:p>
              <a:pPr defTabSz="914400" fontAlgn="base">
                <a:lnSpc>
                  <a:spcPct val="120000"/>
                </a:lnSpc>
                <a:spcBef>
                  <a:spcPct val="0"/>
                </a:spcBef>
              </a:pPr>
              <a:r>
                <a:rPr lang="en-GB" sz="2800" dirty="0">
                  <a:latin typeface="Rockwell" panose="02060603020205020403" pitchFamily="18" charset="0"/>
                  <a:cs typeface="Arial" pitchFamily="34" charset="0"/>
                </a:rPr>
                <a:t>Fibromyalgia is a complex, invisible illness on the cusp of the physical, somatic and psychological. It is characterised by chronic, wide-spread pain, fatigue, sleep disturbances, cognitive dysfunctions, increased sensitivity and psychological disorders (White and </a:t>
              </a:r>
              <a:r>
                <a:rPr lang="en-GB" sz="2800" dirty="0" err="1">
                  <a:latin typeface="Rockwell" panose="02060603020205020403" pitchFamily="18" charset="0"/>
                  <a:cs typeface="Arial" pitchFamily="34" charset="0"/>
                </a:rPr>
                <a:t>Harth</a:t>
              </a:r>
              <a:r>
                <a:rPr lang="en-GB" sz="2800" dirty="0">
                  <a:latin typeface="Rockwell" panose="02060603020205020403" pitchFamily="18" charset="0"/>
                  <a:cs typeface="Arial" pitchFamily="34" charset="0"/>
                </a:rPr>
                <a:t>, 2001).</a:t>
              </a:r>
            </a:p>
            <a:p>
              <a:pPr defTabSz="914400" fontAlgn="base">
                <a:lnSpc>
                  <a:spcPct val="120000"/>
                </a:lnSpc>
                <a:spcBef>
                  <a:spcPct val="0"/>
                </a:spcBef>
              </a:pPr>
              <a:r>
                <a:rPr lang="en-GB" sz="2800" dirty="0">
                  <a:latin typeface="Rockwell" panose="02060603020205020403" pitchFamily="18" charset="0"/>
                  <a:cs typeface="Arial" pitchFamily="34" charset="0"/>
                </a:rPr>
                <a:t>My research aims to provide a holistic view of the lived experience of fibromyalgia and to explore how academics make sense of their academic identities under the influence of fibromyalgia.</a:t>
              </a:r>
            </a:p>
            <a:p>
              <a:pPr defTabSz="914400" fontAlgn="base">
                <a:lnSpc>
                  <a:spcPct val="120000"/>
                </a:lnSpc>
                <a:spcBef>
                  <a:spcPct val="0"/>
                </a:spcBef>
              </a:pPr>
              <a:r>
                <a:rPr lang="en-GB" sz="2800" dirty="0">
                  <a:latin typeface="Rockwell" panose="02060603020205020403" pitchFamily="18" charset="0"/>
                  <a:cs typeface="Arial" pitchFamily="34" charset="0"/>
                </a:rPr>
                <a:t>Data shows that many academics do not declare fibromyalgia as the condition is not understood well enough. Academics worry that they will be seen as unsuccessful or failing.</a:t>
              </a:r>
            </a:p>
          </p:txBody>
        </p:sp>
        <p:sp>
          <p:nvSpPr>
            <p:cNvPr id="93" name="Rechteck 92"/>
            <p:cNvSpPr/>
            <p:nvPr/>
          </p:nvSpPr>
          <p:spPr>
            <a:xfrm>
              <a:off x="10277693" y="3436894"/>
              <a:ext cx="9577064" cy="5295146"/>
            </a:xfrm>
            <a:prstGeom prst="rect">
              <a:avLst/>
            </a:prstGeom>
            <a:noFill/>
            <a:ln w="2540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4" name="Rechteck 93"/>
          <p:cNvSpPr/>
          <p:nvPr/>
        </p:nvSpPr>
        <p:spPr>
          <a:xfrm>
            <a:off x="10276803" y="2916536"/>
            <a:ext cx="9610847" cy="13961911"/>
          </a:xfrm>
          <a:prstGeom prst="rect">
            <a:avLst/>
          </a:prstGeom>
          <a:noFill/>
          <a:ln w="254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1498049" y="18766012"/>
            <a:ext cx="7776418" cy="2338411"/>
            <a:chOff x="20201362" y="14893059"/>
            <a:chExt cx="9018262" cy="2759486"/>
          </a:xfrm>
        </p:grpSpPr>
        <p:sp>
          <p:nvSpPr>
            <p:cNvPr id="1052" name="Text Box 28"/>
            <p:cNvSpPr txBox="1">
              <a:spLocks noChangeArrowheads="1"/>
            </p:cNvSpPr>
            <p:nvPr/>
          </p:nvSpPr>
          <p:spPr bwMode="auto">
            <a:xfrm>
              <a:off x="20201362" y="15032605"/>
              <a:ext cx="6021942" cy="26199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AT" sz="2800" b="1" i="0" u="none" strike="noStrike" cap="none" normalizeH="0" baseline="0" dirty="0">
                  <a:ln>
                    <a:noFill/>
                  </a:ln>
                  <a:effectLst/>
                  <a:latin typeface="Rockwell" panose="02060603020205020403" pitchFamily="18" charset="0"/>
                  <a:cs typeface="Arial" pitchFamily="34" charset="0"/>
                </a:rPr>
                <a:t>Contact: Nicole Brown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AT" sz="2800" i="0" u="none" strike="noStrike" cap="none" normalizeH="0" baseline="0" dirty="0">
                  <a:ln>
                    <a:noFill/>
                  </a:ln>
                  <a:effectLst/>
                  <a:latin typeface="Rockwell" panose="02060603020205020403" pitchFamily="18" charset="0"/>
                  <a:cs typeface="Arial" pitchFamily="34" charset="0"/>
                </a:rPr>
                <a:t>nicole.brown@ucl.ac.uk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AT" sz="2800" i="0" u="none" strike="noStrike" cap="none" normalizeH="0" baseline="0" dirty="0">
                  <a:ln>
                    <a:noFill/>
                  </a:ln>
                  <a:effectLst/>
                  <a:latin typeface="Rockwell" panose="02060603020205020403" pitchFamily="18" charset="0"/>
                  <a:cs typeface="Arial" pitchFamily="34" charset="0"/>
                </a:rPr>
                <a:t>www.nicole-brown.co.uk</a:t>
              </a:r>
              <a:endParaRPr kumimoji="0" lang="de-DE" sz="2800" i="0" u="none" strike="noStrike" cap="none" normalizeH="0" baseline="0" dirty="0">
                <a:ln>
                  <a:noFill/>
                </a:ln>
                <a:effectLst/>
                <a:latin typeface="Rockwell" panose="02060603020205020403" pitchFamily="18" charset="0"/>
                <a:cs typeface="Arial" pitchFamily="34" charset="0"/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6407" y="14893059"/>
              <a:ext cx="1973217" cy="2649083"/>
            </a:xfrm>
            <a:prstGeom prst="rect">
              <a:avLst/>
            </a:prstGeom>
          </p:spPr>
        </p:pic>
      </p:grpSp>
      <p:sp>
        <p:nvSpPr>
          <p:cNvPr id="103" name="Rechteck 102"/>
          <p:cNvSpPr/>
          <p:nvPr/>
        </p:nvSpPr>
        <p:spPr>
          <a:xfrm>
            <a:off x="504494" y="18686287"/>
            <a:ext cx="9485451" cy="2199021"/>
          </a:xfrm>
          <a:prstGeom prst="rect">
            <a:avLst/>
          </a:prstGeom>
          <a:noFill/>
          <a:ln w="254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hteck 103"/>
          <p:cNvSpPr/>
          <p:nvPr/>
        </p:nvSpPr>
        <p:spPr>
          <a:xfrm>
            <a:off x="20180547" y="18667826"/>
            <a:ext cx="4638646" cy="2217484"/>
          </a:xfrm>
          <a:prstGeom prst="rect">
            <a:avLst/>
          </a:prstGeom>
          <a:noFill/>
          <a:ln w="254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hteck 106"/>
          <p:cNvSpPr/>
          <p:nvPr/>
        </p:nvSpPr>
        <p:spPr>
          <a:xfrm>
            <a:off x="25109886" y="18667823"/>
            <a:ext cx="4647726" cy="2217485"/>
          </a:xfrm>
          <a:prstGeom prst="rect">
            <a:avLst/>
          </a:prstGeom>
          <a:noFill/>
          <a:ln w="254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Hexagon 9"/>
          <p:cNvSpPr/>
          <p:nvPr/>
        </p:nvSpPr>
        <p:spPr>
          <a:xfrm>
            <a:off x="968647" y="14217257"/>
            <a:ext cx="2861576" cy="1804973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3" name="Rechteck 72"/>
          <p:cNvSpPr/>
          <p:nvPr/>
        </p:nvSpPr>
        <p:spPr>
          <a:xfrm>
            <a:off x="503238" y="11474047"/>
            <a:ext cx="9486707" cy="6924209"/>
          </a:xfrm>
          <a:prstGeom prst="rect">
            <a:avLst/>
          </a:prstGeom>
          <a:noFill/>
          <a:ln w="254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4" name="Picture 2" descr="Image result for ucl ioe logo">
            <a:extLst>
              <a:ext uri="{FF2B5EF4-FFF2-40B4-BE49-F238E27FC236}">
                <a16:creationId xmlns:a16="http://schemas.microsoft.com/office/drawing/2014/main" id="{03EB7ED1-E88E-4E33-A05C-C8E91B430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2948" y="18955271"/>
            <a:ext cx="3375959" cy="1675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 Box 28">
            <a:extLst>
              <a:ext uri="{FF2B5EF4-FFF2-40B4-BE49-F238E27FC236}">
                <a16:creationId xmlns:a16="http://schemas.microsoft.com/office/drawing/2014/main" id="{B9DBCAC3-B0E4-4CC7-99C4-74518BBEA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5459" y="3037834"/>
            <a:ext cx="9216124" cy="95882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de-AT" sz="3600" b="1" dirty="0">
                <a:latin typeface="Rockwell" panose="02060603020205020403" pitchFamily="18" charset="0"/>
                <a:cs typeface="Arial" pitchFamily="34" charset="0"/>
              </a:rPr>
              <a:t>Ableism in academia</a:t>
            </a:r>
            <a:endParaRPr lang="en-US" sz="2800" dirty="0">
              <a:latin typeface="Rockwell" panose="02060603020205020403" pitchFamily="18" charset="0"/>
            </a:endParaRPr>
          </a:p>
        </p:txBody>
      </p:sp>
      <p:sp>
        <p:nvSpPr>
          <p:cNvPr id="47" name="Hexagon 9"/>
          <p:cNvSpPr/>
          <p:nvPr/>
        </p:nvSpPr>
        <p:spPr>
          <a:xfrm>
            <a:off x="6506483" y="16010406"/>
            <a:ext cx="2767985" cy="1799584"/>
          </a:xfrm>
          <a:prstGeom prst="hexagon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5400"/>
          </a:p>
        </p:txBody>
      </p:sp>
      <p:cxnSp>
        <p:nvCxnSpPr>
          <p:cNvPr id="52" name="Straight Arrow Connector 2"/>
          <p:cNvCxnSpPr/>
          <p:nvPr/>
        </p:nvCxnSpPr>
        <p:spPr>
          <a:xfrm>
            <a:off x="2832476" y="16127097"/>
            <a:ext cx="3024005" cy="936513"/>
          </a:xfrm>
          <a:prstGeom prst="straightConnector1">
            <a:avLst/>
          </a:prstGeom>
          <a:ln w="228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8"/>
          <p:cNvGrpSpPr/>
          <p:nvPr/>
        </p:nvGrpSpPr>
        <p:grpSpPr>
          <a:xfrm>
            <a:off x="932894" y="12313339"/>
            <a:ext cx="5360072" cy="3017547"/>
            <a:chOff x="63404" y="-24080"/>
            <a:chExt cx="2325488" cy="1306770"/>
          </a:xfrm>
        </p:grpSpPr>
        <p:sp>
          <p:nvSpPr>
            <p:cNvPr id="53" name="Hexagon 9"/>
            <p:cNvSpPr/>
            <p:nvPr/>
          </p:nvSpPr>
          <p:spPr>
            <a:xfrm>
              <a:off x="63404" y="-24080"/>
              <a:ext cx="1273118" cy="812165"/>
            </a:xfrm>
            <a:prstGeom prst="hexagon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5400"/>
            </a:p>
          </p:txBody>
        </p:sp>
        <p:sp>
          <p:nvSpPr>
            <p:cNvPr id="57" name="Text Box 2"/>
            <p:cNvSpPr txBox="1">
              <a:spLocks noChangeArrowheads="1"/>
            </p:cNvSpPr>
            <p:nvPr/>
          </p:nvSpPr>
          <p:spPr bwMode="auto">
            <a:xfrm>
              <a:off x="116954" y="90028"/>
              <a:ext cx="1187955" cy="760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en-GB" sz="2800" dirty="0">
                  <a:effectLst/>
                  <a:latin typeface="Rockwell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Timelines, diary entries, CV</a:t>
              </a:r>
            </a:p>
          </p:txBody>
        </p:sp>
        <p:sp>
          <p:nvSpPr>
            <p:cNvPr id="59" name="Text Box 2"/>
            <p:cNvSpPr txBox="1">
              <a:spLocks noChangeArrowheads="1"/>
            </p:cNvSpPr>
            <p:nvPr/>
          </p:nvSpPr>
          <p:spPr bwMode="auto">
            <a:xfrm>
              <a:off x="1103691" y="521737"/>
              <a:ext cx="1285201" cy="4866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en-GB" sz="2800" dirty="0">
                  <a:effectLst/>
                  <a:latin typeface="Rockwell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Interviews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en-GB" sz="2800" dirty="0">
                  <a:effectLst/>
                  <a:latin typeface="Rockwell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and discussions</a:t>
              </a:r>
            </a:p>
          </p:txBody>
        </p:sp>
        <p:sp>
          <p:nvSpPr>
            <p:cNvPr id="60" name="Text Box 2"/>
            <p:cNvSpPr txBox="1">
              <a:spLocks noChangeArrowheads="1"/>
            </p:cNvSpPr>
            <p:nvPr/>
          </p:nvSpPr>
          <p:spPr bwMode="auto">
            <a:xfrm>
              <a:off x="95105" y="1039352"/>
              <a:ext cx="1231652" cy="243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en-GB" sz="2800" dirty="0">
                  <a:effectLst/>
                  <a:latin typeface="Rockwell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Identity boxes</a:t>
              </a:r>
            </a:p>
          </p:txBody>
        </p:sp>
      </p:grpSp>
      <p:sp>
        <p:nvSpPr>
          <p:cNvPr id="69" name="Text Box 28"/>
          <p:cNvSpPr txBox="1">
            <a:spLocks noChangeArrowheads="1"/>
          </p:cNvSpPr>
          <p:nvPr/>
        </p:nvSpPr>
        <p:spPr bwMode="auto">
          <a:xfrm>
            <a:off x="941217" y="11629504"/>
            <a:ext cx="8222106" cy="79093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buClrTx/>
              <a:buSzTx/>
              <a:buFontTx/>
              <a:buNone/>
              <a:tabLst/>
            </a:pPr>
            <a:r>
              <a:rPr lang="de-AT" sz="3600" b="1" dirty="0">
                <a:latin typeface="Rockwell" panose="02060603020205020403" pitchFamily="18" charset="0"/>
                <a:cs typeface="Arial" pitchFamily="34" charset="0"/>
              </a:rPr>
              <a:t>Data collection (Brown, 2018)</a:t>
            </a:r>
            <a:endParaRPr lang="de-AT" sz="2800" b="1" dirty="0">
              <a:latin typeface="Rockwell" panose="02060603020205020403" pitchFamily="18" charset="0"/>
              <a:cs typeface="Arial" pitchFamily="34" charset="0"/>
            </a:endParaRPr>
          </a:p>
        </p:txBody>
      </p:sp>
      <p:sp>
        <p:nvSpPr>
          <p:cNvPr id="49" name="Text Box 2"/>
          <p:cNvSpPr txBox="1">
            <a:spLocks noChangeArrowheads="1"/>
          </p:cNvSpPr>
          <p:nvPr/>
        </p:nvSpPr>
        <p:spPr bwMode="auto">
          <a:xfrm>
            <a:off x="6309351" y="16605390"/>
            <a:ext cx="3209148" cy="56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2800" dirty="0" err="1">
                <a:effectLst/>
                <a:latin typeface="Rockwell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</a:t>
            </a:r>
            <a:r>
              <a:rPr lang="en-GB" sz="2800" dirty="0">
                <a:effectLst/>
                <a:latin typeface="Rockwell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2800" dirty="0" err="1">
                <a:effectLst/>
                <a:latin typeface="Rockwell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tions</a:t>
            </a:r>
            <a:endParaRPr lang="en-GB" sz="2800" dirty="0">
              <a:effectLst/>
              <a:latin typeface="Rockwell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 rot="1008662">
            <a:off x="309117" y="16638915"/>
            <a:ext cx="697485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dirty="0">
                <a:latin typeface="Rockwell" pitchFamily="18" charset="0"/>
              </a:rPr>
              <a:t>Interpretative Phenomenological</a:t>
            </a:r>
          </a:p>
          <a:p>
            <a:pPr algn="ctr"/>
            <a:r>
              <a:rPr lang="en-GB" sz="2600" b="1" dirty="0">
                <a:latin typeface="Rockwell" pitchFamily="18" charset="0"/>
              </a:rPr>
              <a:t>Analysis (Smith et al., 2012)</a:t>
            </a:r>
          </a:p>
        </p:txBody>
      </p:sp>
      <p:sp>
        <p:nvSpPr>
          <p:cNvPr id="40" name="Textfeld 49"/>
          <p:cNvSpPr txBox="1"/>
          <p:nvPr/>
        </p:nvSpPr>
        <p:spPr>
          <a:xfrm rot="1008662">
            <a:off x="876583" y="16011978"/>
            <a:ext cx="69748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dirty="0">
                <a:latin typeface="Rockwell" pitchFamily="18" charset="0"/>
              </a:rPr>
              <a:t>Drawing on</a:t>
            </a:r>
          </a:p>
        </p:txBody>
      </p:sp>
      <p:sp>
        <p:nvSpPr>
          <p:cNvPr id="51" name="Text Box 28">
            <a:extLst>
              <a:ext uri="{FF2B5EF4-FFF2-40B4-BE49-F238E27FC236}">
                <a16:creationId xmlns:a16="http://schemas.microsoft.com/office/drawing/2014/main" id="{B9DBCAC3-B0E4-4CC7-99C4-74518BBEA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2477" y="10022610"/>
            <a:ext cx="9192311" cy="95882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de-AT" sz="3600" b="1" dirty="0">
                <a:latin typeface="Rockwell" panose="02060603020205020403" pitchFamily="18" charset="0"/>
                <a:cs typeface="Arial" pitchFamily="34" charset="0"/>
              </a:rPr>
              <a:t>Changes in the public sphere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GB" sz="2800" dirty="0">
                <a:latin typeface="Rockwell" panose="02060603020205020403" pitchFamily="18" charset="0"/>
                <a:cs typeface="Arial" pitchFamily="34" charset="0"/>
              </a:rPr>
              <a:t>Through the creative methods and simulations members of the public gain better understanding of invisible illnesses and disabilities. </a:t>
            </a:r>
          </a:p>
          <a:p>
            <a:pPr marL="3949700" indent="-3949700" defTabSz="914400" fontAlgn="base">
              <a:lnSpc>
                <a:spcPct val="120000"/>
              </a:lnSpc>
              <a:spcBef>
                <a:spcPct val="0"/>
              </a:spcBef>
              <a:tabLst>
                <a:tab pos="3952875" algn="l"/>
              </a:tabLst>
            </a:pPr>
            <a:r>
              <a:rPr lang="en-GB" sz="2800" dirty="0">
                <a:latin typeface="Rockwell" panose="02060603020205020403" pitchFamily="18" charset="0"/>
                <a:cs typeface="Arial" pitchFamily="34" charset="0"/>
              </a:rPr>
              <a:t>	I have used materials and objects such as aluminium foil and a scarf to simulate stiff joints and reduced mobility in order to provide better insight in the </a:t>
            </a:r>
            <a:r>
              <a:rPr lang="en-GB" sz="2800" dirty="0" err="1">
                <a:latin typeface="Rockwell" panose="02060603020205020403" pitchFamily="18" charset="0"/>
                <a:cs typeface="Arial" pitchFamily="34" charset="0"/>
              </a:rPr>
              <a:t>ableist</a:t>
            </a:r>
            <a:r>
              <a:rPr lang="en-GB" sz="2800" dirty="0">
                <a:latin typeface="Rockwell" panose="02060603020205020403" pitchFamily="18" charset="0"/>
                <a:cs typeface="Arial" pitchFamily="34" charset="0"/>
              </a:rPr>
              <a:t> environment in shops or cafés.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GB" sz="2800" dirty="0">
                <a:latin typeface="Rockwell" panose="02060603020205020403" pitchFamily="18" charset="0"/>
                <a:cs typeface="Arial" pitchFamily="34" charset="0"/>
              </a:rPr>
              <a:t>The Faversham branch of Sainsbury’s has changed training for staff at check out tills.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GB" sz="2800" dirty="0">
                <a:latin typeface="Rockwell" panose="02060603020205020403" pitchFamily="18" charset="0"/>
                <a:cs typeface="Arial" pitchFamily="34" charset="0"/>
              </a:rPr>
              <a:t>Staff training and lighting have been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GB" sz="2800" dirty="0">
                <a:latin typeface="Rockwell" panose="02060603020205020403" pitchFamily="18" charset="0"/>
                <a:cs typeface="Arial" pitchFamily="34" charset="0"/>
              </a:rPr>
              <a:t>changed in the </a:t>
            </a:r>
            <a:r>
              <a:rPr lang="en-GB" sz="2800" dirty="0" err="1">
                <a:latin typeface="Rockwell" panose="02060603020205020403" pitchFamily="18" charset="0"/>
                <a:cs typeface="Arial" pitchFamily="34" charset="0"/>
              </a:rPr>
              <a:t>Gulbenkian</a:t>
            </a:r>
            <a:r>
              <a:rPr lang="en-GB" sz="2800" dirty="0">
                <a:latin typeface="Rockwell" panose="02060603020205020403" pitchFamily="18" charset="0"/>
                <a:cs typeface="Arial" pitchFamily="34" charset="0"/>
              </a:rPr>
              <a:t> at Kent.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</a:pPr>
            <a:endParaRPr lang="en-GB" sz="2800" dirty="0">
              <a:latin typeface="Rockwell" panose="02060603020205020403" pitchFamily="18" charset="0"/>
              <a:cs typeface="Arial" pitchFamily="34" charset="0"/>
            </a:endParaRPr>
          </a:p>
        </p:txBody>
      </p:sp>
      <p:pic>
        <p:nvPicPr>
          <p:cNvPr id="1026" name="Picture 2" descr="nadsn-logo-stacked-mediu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2657" y="18638389"/>
            <a:ext cx="2362243" cy="1992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2984900" y="18624474"/>
            <a:ext cx="6375016" cy="2115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GB" sz="2800" dirty="0">
                <a:latin typeface="Rockwell" panose="02060603020205020403" pitchFamily="18" charset="0"/>
                <a:cs typeface="Arial" pitchFamily="34" charset="0"/>
              </a:rPr>
              <a:t>NADSN uses the contributions from the conference, twitter debates and publications to create a disability charter for academia and businesses.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0185805" y="2946967"/>
            <a:ext cx="9577064" cy="6629272"/>
            <a:chOff x="10260791" y="5480939"/>
            <a:chExt cx="9577064" cy="6629272"/>
          </a:xfrm>
        </p:grpSpPr>
        <p:sp>
          <p:nvSpPr>
            <p:cNvPr id="41" name="Rechteck 93"/>
            <p:cNvSpPr/>
            <p:nvPr/>
          </p:nvSpPr>
          <p:spPr>
            <a:xfrm>
              <a:off x="10260791" y="5480939"/>
              <a:ext cx="9577064" cy="6629272"/>
            </a:xfrm>
            <a:prstGeom prst="rect">
              <a:avLst/>
            </a:prstGeom>
            <a:noFill/>
            <a:ln w="2540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ext Box 28">
              <a:extLst>
                <a:ext uri="{FF2B5EF4-FFF2-40B4-BE49-F238E27FC236}">
                  <a16:creationId xmlns:a16="http://schemas.microsoft.com/office/drawing/2014/main" id="{B9DBCAC3-B0E4-4CC7-99C4-74518BBEAC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64725" y="5534765"/>
              <a:ext cx="9315049" cy="95882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lang="de-AT" sz="3600" b="1" dirty="0">
                  <a:latin typeface="Rockwell" panose="02060603020205020403" pitchFamily="18" charset="0"/>
                  <a:cs typeface="Arial" pitchFamily="34" charset="0"/>
                </a:rPr>
                <a:t>Art installation “Peace Treaty”</a:t>
              </a:r>
            </a:p>
          </p:txBody>
        </p:sp>
        <p:pic>
          <p:nvPicPr>
            <p:cNvPr id="55" name="Picture 54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76647" y="6314831"/>
              <a:ext cx="3458611" cy="4690169"/>
            </a:xfrm>
            <a:prstGeom prst="rect">
              <a:avLst/>
            </a:prstGeom>
          </p:spPr>
        </p:pic>
        <p:sp>
          <p:nvSpPr>
            <p:cNvPr id="56" name="Text Box 28">
              <a:extLst>
                <a:ext uri="{FF2B5EF4-FFF2-40B4-BE49-F238E27FC236}">
                  <a16:creationId xmlns:a16="http://schemas.microsoft.com/office/drawing/2014/main" id="{B9DBCAC3-B0E4-4CC7-99C4-74518BBEAC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39947" y="6136481"/>
              <a:ext cx="5478619" cy="95882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GB" sz="2800" dirty="0">
                  <a:latin typeface="Rockwell" panose="02060603020205020403" pitchFamily="18" charset="0"/>
                </a:rPr>
                <a:t>Objects arranged around the armchair and side table show how fibromyalgia is managed, while two simulation videos are screened on the TV to demonstrate the cognitive dysfunctions. </a:t>
              </a:r>
            </a:p>
            <a:p>
              <a:r>
                <a:rPr lang="en-GB" sz="2800" dirty="0">
                  <a:latin typeface="Rockwell" panose="02060603020205020403" pitchFamily="18" charset="0"/>
                </a:rPr>
                <a:t>Through artistic means the installation informs, teaches, raises awareness, develops empathy and understanding and thus aims to have a long-lasting effect on gallery visitors.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2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endParaRPr lang="en-GB" sz="2800" dirty="0">
                <a:latin typeface="Rockwell" panose="02060603020205020403" pitchFamily="18" charset="0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076647" y="11080114"/>
              <a:ext cx="345861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/>
                <a:t>The </a:t>
              </a:r>
              <a:r>
                <a:rPr lang="en-GB" sz="2000" dirty="0" err="1"/>
                <a:t>Horsebridge</a:t>
              </a:r>
              <a:r>
                <a:rPr lang="en-GB" sz="2000" dirty="0"/>
                <a:t> Arts Centre, Whitstable, January 2018.</a:t>
              </a:r>
            </a:p>
          </p:txBody>
        </p:sp>
      </p:grpSp>
      <p:sp>
        <p:nvSpPr>
          <p:cNvPr id="61" name="Rechteck 93"/>
          <p:cNvSpPr/>
          <p:nvPr/>
        </p:nvSpPr>
        <p:spPr>
          <a:xfrm>
            <a:off x="10263158" y="17164594"/>
            <a:ext cx="9626698" cy="3720714"/>
          </a:xfrm>
          <a:prstGeom prst="rect">
            <a:avLst/>
          </a:prstGeom>
          <a:noFill/>
          <a:ln w="254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 Box 28">
            <a:extLst>
              <a:ext uri="{FF2B5EF4-FFF2-40B4-BE49-F238E27FC236}">
                <a16:creationId xmlns:a16="http://schemas.microsoft.com/office/drawing/2014/main" id="{B9DBCAC3-B0E4-4CC7-99C4-74518BBEA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0239" y="17425742"/>
            <a:ext cx="9315049" cy="95882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de-AT" sz="3600" b="1" dirty="0">
                <a:latin typeface="Rockwell" panose="02060603020205020403" pitchFamily="18" charset="0"/>
                <a:cs typeface="Arial" pitchFamily="34" charset="0"/>
              </a:rPr>
              <a:t>Ableism beyond academia</a:t>
            </a:r>
          </a:p>
          <a:p>
            <a:pPr marL="261938" indent="-261938"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GB" sz="3200" b="1" dirty="0">
                <a:latin typeface="Rockwell" panose="02060603020205020403" pitchFamily="18" charset="0"/>
                <a:cs typeface="Arial" pitchFamily="34" charset="0"/>
              </a:rPr>
              <a:t>Disability charter</a:t>
            </a:r>
          </a:p>
          <a:p>
            <a:pPr marL="261938" indent="-261938" defTabSz="914400" fontAlgn="base">
              <a:lnSpc>
                <a:spcPct val="120000"/>
              </a:lnSpc>
              <a:spcBef>
                <a:spcPct val="0"/>
              </a:spcBef>
            </a:pPr>
            <a:endParaRPr lang="en-GB" sz="3200" dirty="0">
              <a:latin typeface="Rockwell" panose="02060603020205020403" pitchFamily="18" charset="0"/>
              <a:cs typeface="Arial" pitchFamily="34" charset="0"/>
            </a:endParaRPr>
          </a:p>
        </p:txBody>
      </p:sp>
      <p:pic>
        <p:nvPicPr>
          <p:cNvPr id="15" name="Picture 4" descr="Source: N Brow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9599" y="4342080"/>
            <a:ext cx="2857500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 Box 28">
            <a:extLst>
              <a:ext uri="{FF2B5EF4-FFF2-40B4-BE49-F238E27FC236}">
                <a16:creationId xmlns:a16="http://schemas.microsoft.com/office/drawing/2014/main" id="{B9DBCAC3-B0E4-4CC7-99C4-74518BBEA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8157" y="3623600"/>
            <a:ext cx="9110026" cy="95882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lang="de-AT" sz="3600" b="1" dirty="0">
              <a:latin typeface="Rockwell" panose="02060603020205020403" pitchFamily="18" charset="0"/>
              <a:cs typeface="Arial" pitchFamily="34" charset="0"/>
            </a:endParaRPr>
          </a:p>
          <a:p>
            <a:pPr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GB" sz="2800" b="1" dirty="0">
                <a:latin typeface="Rockwell" panose="02060603020205020403" pitchFamily="18" charset="0"/>
                <a:cs typeface="Arial" pitchFamily="34" charset="0"/>
              </a:rPr>
              <a:t>Conference on the 23</a:t>
            </a:r>
            <a:r>
              <a:rPr lang="en-GB" sz="2800" b="1" baseline="30000" dirty="0">
                <a:latin typeface="Rockwell" panose="02060603020205020403" pitchFamily="18" charset="0"/>
                <a:cs typeface="Arial" pitchFamily="34" charset="0"/>
              </a:rPr>
              <a:t>rd</a:t>
            </a:r>
            <a:r>
              <a:rPr lang="en-GB" sz="2800" b="1" dirty="0">
                <a:latin typeface="Rockwell" panose="02060603020205020403" pitchFamily="18" charset="0"/>
                <a:cs typeface="Arial" pitchFamily="34" charset="0"/>
              </a:rPr>
              <a:t> March 2018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GB" sz="2800" dirty="0">
                <a:latin typeface="Rockwell" panose="02060603020205020403" pitchFamily="18" charset="0"/>
                <a:cs typeface="Arial" pitchFamily="34" charset="0"/>
              </a:rPr>
              <a:t>Research findings led to a fully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GB" sz="2800" dirty="0">
                <a:latin typeface="Rockwell" panose="02060603020205020403" pitchFamily="18" charset="0"/>
                <a:cs typeface="Arial" pitchFamily="34" charset="0"/>
              </a:rPr>
              <a:t>inclusive and accessible inter-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GB" sz="2800" dirty="0">
                <a:latin typeface="Rockwell" panose="02060603020205020403" pitchFamily="18" charset="0"/>
                <a:cs typeface="Arial" pitchFamily="34" charset="0"/>
              </a:rPr>
              <a:t>institutional conference on the topic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GB" sz="2800" dirty="0">
                <a:latin typeface="Rockwell" panose="02060603020205020403" pitchFamily="18" charset="0"/>
                <a:cs typeface="Arial" pitchFamily="34" charset="0"/>
              </a:rPr>
              <a:t>of “Ableism in Academia” (BSL interpreters, livestream, live captioning, catering for all dietary requirements, “quiet room”, etc.). The debate is still ongoing on twitter via @</a:t>
            </a:r>
            <a:r>
              <a:rPr lang="en-GB" sz="2800" dirty="0" err="1">
                <a:latin typeface="Rockwell" panose="02060603020205020403" pitchFamily="18" charset="0"/>
                <a:cs typeface="Arial" pitchFamily="34" charset="0"/>
              </a:rPr>
              <a:t>AbleismAcademia</a:t>
            </a:r>
            <a:r>
              <a:rPr lang="en-GB" sz="2800" dirty="0">
                <a:latin typeface="Rockwell" panose="02060603020205020403" pitchFamily="18" charset="0"/>
                <a:cs typeface="Arial" pitchFamily="34" charset="0"/>
              </a:rPr>
              <a:t>, #AIA2018 and #</a:t>
            </a:r>
            <a:r>
              <a:rPr lang="en-GB" sz="2800" dirty="0" err="1">
                <a:latin typeface="Rockwell" panose="02060603020205020403" pitchFamily="18" charset="0"/>
                <a:cs typeface="Arial" pitchFamily="34" charset="0"/>
              </a:rPr>
              <a:t>LTHEchat</a:t>
            </a:r>
            <a:r>
              <a:rPr lang="en-GB" sz="2800" dirty="0">
                <a:latin typeface="Rockwell" panose="02060603020205020403" pitchFamily="18" charset="0"/>
                <a:cs typeface="Arial" pitchFamily="34" charset="0"/>
              </a:rPr>
              <a:t>.</a:t>
            </a:r>
            <a:endParaRPr lang="en-US" sz="2800" dirty="0">
              <a:latin typeface="Rockwell" panose="02060603020205020403" pitchFamily="18" charset="0"/>
            </a:endParaRPr>
          </a:p>
        </p:txBody>
      </p:sp>
      <p:sp>
        <p:nvSpPr>
          <p:cNvPr id="65" name="Text Box 28">
            <a:extLst>
              <a:ext uri="{FF2B5EF4-FFF2-40B4-BE49-F238E27FC236}">
                <a16:creationId xmlns:a16="http://schemas.microsoft.com/office/drawing/2014/main" id="{B9DBCAC3-B0E4-4CC7-99C4-74518BBEA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8157" y="9443511"/>
            <a:ext cx="9216124" cy="95882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b="1" dirty="0">
                <a:latin typeface="Rockwell" panose="02060603020205020403" pitchFamily="18" charset="0"/>
              </a:rPr>
              <a:t>Publications</a:t>
            </a:r>
          </a:p>
          <a:p>
            <a:pPr marL="261938" indent="-261938"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US" sz="2800" dirty="0">
                <a:latin typeface="Rockwell" panose="02060603020205020403" pitchFamily="18" charset="0"/>
              </a:rPr>
              <a:t>Ableism in academia: where are the disabled and ill academics? in Disability and Society: </a:t>
            </a:r>
            <a:r>
              <a:rPr lang="en-US" sz="2800" dirty="0">
                <a:latin typeface="Rockwell" panose="02060603020205020403" pitchFamily="18" charset="0"/>
                <a:hlinkClick r:id="rId8"/>
              </a:rPr>
              <a:t>https://doi.org/10.1080/09687599.2018.1455627</a:t>
            </a:r>
            <a:endParaRPr lang="en-US" sz="2800" dirty="0">
              <a:latin typeface="Rockwell" panose="02060603020205020403" pitchFamily="18" charset="0"/>
            </a:endParaRPr>
          </a:p>
          <a:p>
            <a:pPr marL="261938" indent="-261938"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US" sz="2800" dirty="0">
                <a:latin typeface="Rockwell" panose="02060603020205020403" pitchFamily="18" charset="0"/>
              </a:rPr>
              <a:t>Making conferences and academia more accessible (article with practical recommendations, forthcoming).</a:t>
            </a:r>
          </a:p>
          <a:p>
            <a:pPr marL="261938" indent="-261938"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US" sz="2800" dirty="0" err="1">
                <a:latin typeface="Rockwell" panose="02060603020205020403" pitchFamily="18" charset="0"/>
              </a:rPr>
              <a:t>Theorising</a:t>
            </a:r>
            <a:r>
              <a:rPr lang="en-US" sz="2800" dirty="0">
                <a:latin typeface="Rockwell" panose="02060603020205020403" pitchFamily="18" charset="0"/>
              </a:rPr>
              <a:t> and negotiating ableism in academia (books forthcoming)</a:t>
            </a:r>
          </a:p>
          <a:p>
            <a:pPr marL="261938" indent="-261938" defTabSz="914400" fontAlgn="base">
              <a:lnSpc>
                <a:spcPct val="120000"/>
              </a:lnSpc>
              <a:spcBef>
                <a:spcPct val="0"/>
              </a:spcBef>
            </a:pPr>
            <a:endParaRPr lang="en-US" sz="2000" dirty="0">
              <a:latin typeface="Rockwell" panose="02060603020205020403" pitchFamily="18" charset="0"/>
            </a:endParaRPr>
          </a:p>
          <a:p>
            <a:pPr marL="261938" indent="-261938"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US" sz="2800" b="1" dirty="0">
                <a:latin typeface="Rockwell" panose="02060603020205020403" pitchFamily="18" charset="0"/>
              </a:rPr>
              <a:t>Continuing the conversations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</a:pPr>
            <a:r>
              <a:rPr lang="en-US" sz="2800" dirty="0">
                <a:latin typeface="Rockwell" panose="02060603020205020403" pitchFamily="18" charset="0"/>
              </a:rPr>
              <a:t>Further conference speeches and invited keynotes are already planned within and beyond the initial sponsors and supporters.</a:t>
            </a:r>
          </a:p>
          <a:p>
            <a:pPr defTabSz="914400" fontAlgn="base">
              <a:lnSpc>
                <a:spcPct val="120000"/>
              </a:lnSpc>
              <a:spcBef>
                <a:spcPct val="0"/>
              </a:spcBef>
            </a:pPr>
            <a:endParaRPr lang="en-US" sz="2800" dirty="0">
              <a:latin typeface="Rockwell" panose="02060603020205020403" pitchFamily="18" charset="0"/>
            </a:endParaRPr>
          </a:p>
        </p:txBody>
      </p:sp>
      <p:pic>
        <p:nvPicPr>
          <p:cNvPr id="1030" name="Picture 6" descr="Image result for sainsburys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94" b="33248"/>
          <a:stretch/>
        </p:blipFill>
        <p:spPr bwMode="auto">
          <a:xfrm>
            <a:off x="26793157" y="16010406"/>
            <a:ext cx="2567615" cy="936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gulbenkian canterbury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34" b="35317"/>
          <a:stretch/>
        </p:blipFill>
        <p:spPr bwMode="auto">
          <a:xfrm>
            <a:off x="26667857" y="17104131"/>
            <a:ext cx="264657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pbs.twimg.com/media/DaptmZwX0AArJnq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4961" y="12420442"/>
            <a:ext cx="3901309" cy="338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500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Rockwell</vt:lpstr>
      <vt:lpstr>Larissa-Design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 Brown</dc:creator>
  <cp:lastModifiedBy>Brown, Nicole</cp:lastModifiedBy>
  <cp:revision>161</cp:revision>
  <dcterms:created xsi:type="dcterms:W3CDTF">2016-04-30T09:48:08Z</dcterms:created>
  <dcterms:modified xsi:type="dcterms:W3CDTF">2021-01-13T10:43:26Z</dcterms:modified>
</cp:coreProperties>
</file>