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0"/>
  </p:notesMasterIdLst>
  <p:sldIdLst>
    <p:sldId id="266" r:id="rId2"/>
    <p:sldId id="263" r:id="rId3"/>
    <p:sldId id="267" r:id="rId4"/>
    <p:sldId id="268" r:id="rId5"/>
    <p:sldId id="269" r:id="rId6"/>
    <p:sldId id="264" r:id="rId7"/>
    <p:sldId id="279" r:id="rId8"/>
    <p:sldId id="280" r:id="rId9"/>
    <p:sldId id="258" r:id="rId10"/>
    <p:sldId id="257" r:id="rId11"/>
    <p:sldId id="261" r:id="rId12"/>
    <p:sldId id="275" r:id="rId13"/>
    <p:sldId id="276" r:id="rId14"/>
    <p:sldId id="271" r:id="rId15"/>
    <p:sldId id="277" r:id="rId16"/>
    <p:sldId id="278"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C8736-66DA-4960-A462-99667B114A9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3D6A9E32-E3A6-49ED-9EEE-1EE5BEB4C9C6}">
      <dgm:prSet phldrT="[Text]"/>
      <dgm:spPr/>
      <dgm:t>
        <a:bodyPr/>
        <a:lstStyle/>
        <a:p>
          <a:r>
            <a:rPr lang="en-GB" dirty="0"/>
            <a:t>Development</a:t>
          </a:r>
        </a:p>
      </dgm:t>
    </dgm:pt>
    <dgm:pt modelId="{326495B6-D35D-4020-8B57-28937A7CDA7A}" type="parTrans" cxnId="{B633B950-3843-49DA-A82D-99107DD2FA64}">
      <dgm:prSet/>
      <dgm:spPr/>
      <dgm:t>
        <a:bodyPr/>
        <a:lstStyle/>
        <a:p>
          <a:endParaRPr lang="en-GB"/>
        </a:p>
      </dgm:t>
    </dgm:pt>
    <dgm:pt modelId="{2DF21D0E-F8BE-4F9C-9F32-CB755BACB471}" type="sibTrans" cxnId="{B633B950-3843-49DA-A82D-99107DD2FA64}">
      <dgm:prSet/>
      <dgm:spPr/>
      <dgm:t>
        <a:bodyPr/>
        <a:lstStyle/>
        <a:p>
          <a:endParaRPr lang="en-GB"/>
        </a:p>
      </dgm:t>
    </dgm:pt>
    <dgm:pt modelId="{F6CB89C3-D61A-4B97-805E-F314B98D914D}">
      <dgm:prSet phldrT="[Text]"/>
      <dgm:spPr/>
      <dgm:t>
        <a:bodyPr/>
        <a:lstStyle/>
        <a:p>
          <a:r>
            <a:rPr lang="en-GB" dirty="0"/>
            <a:t>Home and Health</a:t>
          </a:r>
        </a:p>
      </dgm:t>
    </dgm:pt>
    <dgm:pt modelId="{D5314B1E-A5A5-4F4B-A9A5-E15B58E6D8EE}" type="parTrans" cxnId="{4E999D4F-A83A-42CC-957C-E2D81510E5EE}">
      <dgm:prSet/>
      <dgm:spPr/>
      <dgm:t>
        <a:bodyPr/>
        <a:lstStyle/>
        <a:p>
          <a:endParaRPr lang="en-GB"/>
        </a:p>
      </dgm:t>
    </dgm:pt>
    <dgm:pt modelId="{6BC6306F-780E-494B-BF13-01D397D52AE7}" type="sibTrans" cxnId="{4E999D4F-A83A-42CC-957C-E2D81510E5EE}">
      <dgm:prSet/>
      <dgm:spPr/>
      <dgm:t>
        <a:bodyPr/>
        <a:lstStyle/>
        <a:p>
          <a:endParaRPr lang="en-GB"/>
        </a:p>
      </dgm:t>
    </dgm:pt>
    <dgm:pt modelId="{46D93808-5BDF-4CF2-A99B-926A4D8E4CC2}">
      <dgm:prSet phldrT="[Text]"/>
      <dgm:spPr/>
      <dgm:t>
        <a:bodyPr/>
        <a:lstStyle/>
        <a:p>
          <a:r>
            <a:rPr lang="en-GB" dirty="0"/>
            <a:t>Facilities</a:t>
          </a:r>
        </a:p>
      </dgm:t>
    </dgm:pt>
    <dgm:pt modelId="{1387CEF3-C9B7-4C78-88E8-FD4CB7000738}" type="parTrans" cxnId="{23DC7400-6D1B-4675-80B3-D035E4853816}">
      <dgm:prSet/>
      <dgm:spPr/>
      <dgm:t>
        <a:bodyPr/>
        <a:lstStyle/>
        <a:p>
          <a:endParaRPr lang="en-GB"/>
        </a:p>
      </dgm:t>
    </dgm:pt>
    <dgm:pt modelId="{24F4DB12-456C-4A7E-8EEA-3E32D00710A4}" type="sibTrans" cxnId="{23DC7400-6D1B-4675-80B3-D035E4853816}">
      <dgm:prSet/>
      <dgm:spPr/>
      <dgm:t>
        <a:bodyPr/>
        <a:lstStyle/>
        <a:p>
          <a:endParaRPr lang="en-GB"/>
        </a:p>
      </dgm:t>
    </dgm:pt>
    <dgm:pt modelId="{02FF90BD-732A-4DAA-9298-00CBF69CC8AE}">
      <dgm:prSet phldrT="[Text]"/>
      <dgm:spPr/>
      <dgm:t>
        <a:bodyPr/>
        <a:lstStyle/>
        <a:p>
          <a:r>
            <a:rPr lang="en-GB" dirty="0"/>
            <a:t>University</a:t>
          </a:r>
        </a:p>
      </dgm:t>
    </dgm:pt>
    <dgm:pt modelId="{B564E075-B866-4A75-8900-EB8BA93EDC7C}" type="parTrans" cxnId="{13595AA6-228E-41E5-992C-37748C483D9B}">
      <dgm:prSet/>
      <dgm:spPr/>
      <dgm:t>
        <a:bodyPr/>
        <a:lstStyle/>
        <a:p>
          <a:endParaRPr lang="en-GB"/>
        </a:p>
      </dgm:t>
    </dgm:pt>
    <dgm:pt modelId="{4772EE67-95AF-44FD-BBF8-C2A0AF4E56BA}" type="sibTrans" cxnId="{13595AA6-228E-41E5-992C-37748C483D9B}">
      <dgm:prSet/>
      <dgm:spPr/>
      <dgm:t>
        <a:bodyPr/>
        <a:lstStyle/>
        <a:p>
          <a:endParaRPr lang="en-GB"/>
        </a:p>
      </dgm:t>
    </dgm:pt>
    <dgm:pt modelId="{8A1D23B8-4797-41E5-BF6A-074127E10F5B}">
      <dgm:prSet phldrT="[Text]"/>
      <dgm:spPr/>
      <dgm:t>
        <a:bodyPr/>
        <a:lstStyle/>
        <a:p>
          <a:r>
            <a:rPr lang="en-GB" dirty="0"/>
            <a:t>Supervisor</a:t>
          </a:r>
        </a:p>
      </dgm:t>
    </dgm:pt>
    <dgm:pt modelId="{8715369D-ADCB-4D22-AF2D-32BA7DFC8CAE}" type="parTrans" cxnId="{66F65D0B-A6CF-46F3-8E2B-BEC84B03DF22}">
      <dgm:prSet/>
      <dgm:spPr/>
      <dgm:t>
        <a:bodyPr/>
        <a:lstStyle/>
        <a:p>
          <a:endParaRPr lang="en-GB"/>
        </a:p>
      </dgm:t>
    </dgm:pt>
    <dgm:pt modelId="{09FE79B1-7643-4191-AE59-AA1ECF26C223}" type="sibTrans" cxnId="{66F65D0B-A6CF-46F3-8E2B-BEC84B03DF22}">
      <dgm:prSet/>
      <dgm:spPr/>
      <dgm:t>
        <a:bodyPr/>
        <a:lstStyle/>
        <a:p>
          <a:endParaRPr lang="en-GB"/>
        </a:p>
      </dgm:t>
    </dgm:pt>
    <dgm:pt modelId="{BC44A142-82A4-4628-9F4B-BFDFD583B6AC}">
      <dgm:prSet phldrT="[Text]"/>
      <dgm:spPr/>
      <dgm:t>
        <a:bodyPr/>
        <a:lstStyle/>
        <a:p>
          <a:r>
            <a:rPr lang="en-GB" dirty="0"/>
            <a:t>Social </a:t>
          </a:r>
        </a:p>
      </dgm:t>
    </dgm:pt>
    <dgm:pt modelId="{B97FB6B3-6C0F-4454-A6E2-D565E0C8AF82}" type="parTrans" cxnId="{227D92A7-C5EE-4E33-95EB-D3546F585BAB}">
      <dgm:prSet/>
      <dgm:spPr/>
      <dgm:t>
        <a:bodyPr/>
        <a:lstStyle/>
        <a:p>
          <a:endParaRPr lang="en-GB"/>
        </a:p>
      </dgm:t>
    </dgm:pt>
    <dgm:pt modelId="{D89FE9D9-4DAF-456B-BD75-366E99E2FD27}" type="sibTrans" cxnId="{227D92A7-C5EE-4E33-95EB-D3546F585BAB}">
      <dgm:prSet/>
      <dgm:spPr/>
      <dgm:t>
        <a:bodyPr/>
        <a:lstStyle/>
        <a:p>
          <a:endParaRPr lang="en-GB"/>
        </a:p>
      </dgm:t>
    </dgm:pt>
    <dgm:pt modelId="{B2791B59-C529-4475-92EC-38BDCC0FFEDC}">
      <dgm:prSet phldrT="[Text]"/>
      <dgm:spPr/>
      <dgm:t>
        <a:bodyPr/>
        <a:lstStyle/>
        <a:p>
          <a:r>
            <a:rPr lang="en-GB" dirty="0"/>
            <a:t>Research</a:t>
          </a:r>
        </a:p>
      </dgm:t>
    </dgm:pt>
    <dgm:pt modelId="{16303B0A-23B5-45A6-8F42-42851FDDA6B4}" type="parTrans" cxnId="{489364F6-88FF-47A8-BA96-4D77337E81CB}">
      <dgm:prSet/>
      <dgm:spPr/>
      <dgm:t>
        <a:bodyPr/>
        <a:lstStyle/>
        <a:p>
          <a:endParaRPr lang="en-GB"/>
        </a:p>
      </dgm:t>
    </dgm:pt>
    <dgm:pt modelId="{ACBF8075-297E-43ED-8479-98493EEBDDA1}" type="sibTrans" cxnId="{489364F6-88FF-47A8-BA96-4D77337E81CB}">
      <dgm:prSet/>
      <dgm:spPr/>
      <dgm:t>
        <a:bodyPr/>
        <a:lstStyle/>
        <a:p>
          <a:endParaRPr lang="en-GB"/>
        </a:p>
      </dgm:t>
    </dgm:pt>
    <dgm:pt modelId="{438FBC53-4827-4BA3-8FF6-FEFE05970DF1}" type="pres">
      <dgm:prSet presAssocID="{245C8736-66DA-4960-A462-99667B114A9F}" presName="Name0" presStyleCnt="0">
        <dgm:presLayoutVars>
          <dgm:chMax val="1"/>
          <dgm:chPref val="1"/>
          <dgm:dir/>
          <dgm:animOne val="branch"/>
          <dgm:animLvl val="lvl"/>
        </dgm:presLayoutVars>
      </dgm:prSet>
      <dgm:spPr/>
    </dgm:pt>
    <dgm:pt modelId="{5F517252-758D-4A28-8CF4-CBD17B7CCEBC}" type="pres">
      <dgm:prSet presAssocID="{3D6A9E32-E3A6-49ED-9EEE-1EE5BEB4C9C6}" presName="Parent" presStyleLbl="node0" presStyleIdx="0" presStyleCnt="1">
        <dgm:presLayoutVars>
          <dgm:chMax val="6"/>
          <dgm:chPref val="6"/>
        </dgm:presLayoutVars>
      </dgm:prSet>
      <dgm:spPr/>
    </dgm:pt>
    <dgm:pt modelId="{91ADA0F9-3A3E-4554-99E6-D1DCAF3103EF}" type="pres">
      <dgm:prSet presAssocID="{F6CB89C3-D61A-4B97-805E-F314B98D914D}" presName="Accent1" presStyleCnt="0"/>
      <dgm:spPr/>
    </dgm:pt>
    <dgm:pt modelId="{4E17C943-D150-4923-81E7-40B9058A1E20}" type="pres">
      <dgm:prSet presAssocID="{F6CB89C3-D61A-4B97-805E-F314B98D914D}" presName="Accent" presStyleLbl="bgShp" presStyleIdx="0" presStyleCnt="6"/>
      <dgm:spPr/>
    </dgm:pt>
    <dgm:pt modelId="{07A0C475-10BC-459F-B10A-F895CFDCC6AD}" type="pres">
      <dgm:prSet presAssocID="{F6CB89C3-D61A-4B97-805E-F314B98D914D}" presName="Child1" presStyleLbl="node1" presStyleIdx="0" presStyleCnt="6">
        <dgm:presLayoutVars>
          <dgm:chMax val="0"/>
          <dgm:chPref val="0"/>
          <dgm:bulletEnabled val="1"/>
        </dgm:presLayoutVars>
      </dgm:prSet>
      <dgm:spPr/>
    </dgm:pt>
    <dgm:pt modelId="{010F37E4-C42A-443C-BF25-DAAED7D58480}" type="pres">
      <dgm:prSet presAssocID="{46D93808-5BDF-4CF2-A99B-926A4D8E4CC2}" presName="Accent2" presStyleCnt="0"/>
      <dgm:spPr/>
    </dgm:pt>
    <dgm:pt modelId="{DAFAF5CB-5A16-458C-83B1-76F783E91449}" type="pres">
      <dgm:prSet presAssocID="{46D93808-5BDF-4CF2-A99B-926A4D8E4CC2}" presName="Accent" presStyleLbl="bgShp" presStyleIdx="1" presStyleCnt="6"/>
      <dgm:spPr/>
    </dgm:pt>
    <dgm:pt modelId="{93F4ABB0-57E9-44D8-8CB8-366582606DEF}" type="pres">
      <dgm:prSet presAssocID="{46D93808-5BDF-4CF2-A99B-926A4D8E4CC2}" presName="Child2" presStyleLbl="node1" presStyleIdx="1" presStyleCnt="6">
        <dgm:presLayoutVars>
          <dgm:chMax val="0"/>
          <dgm:chPref val="0"/>
          <dgm:bulletEnabled val="1"/>
        </dgm:presLayoutVars>
      </dgm:prSet>
      <dgm:spPr/>
    </dgm:pt>
    <dgm:pt modelId="{51E6F22E-B026-4E99-8F76-922D97EE81CB}" type="pres">
      <dgm:prSet presAssocID="{02FF90BD-732A-4DAA-9298-00CBF69CC8AE}" presName="Accent3" presStyleCnt="0"/>
      <dgm:spPr/>
    </dgm:pt>
    <dgm:pt modelId="{9F6FAD1B-9B96-4BA5-B504-8FF1E5A0AC67}" type="pres">
      <dgm:prSet presAssocID="{02FF90BD-732A-4DAA-9298-00CBF69CC8AE}" presName="Accent" presStyleLbl="bgShp" presStyleIdx="2" presStyleCnt="6"/>
      <dgm:spPr/>
    </dgm:pt>
    <dgm:pt modelId="{23C5BC7C-0A78-4865-89CC-134846DD77D6}" type="pres">
      <dgm:prSet presAssocID="{02FF90BD-732A-4DAA-9298-00CBF69CC8AE}" presName="Child3" presStyleLbl="node1" presStyleIdx="2" presStyleCnt="6">
        <dgm:presLayoutVars>
          <dgm:chMax val="0"/>
          <dgm:chPref val="0"/>
          <dgm:bulletEnabled val="1"/>
        </dgm:presLayoutVars>
      </dgm:prSet>
      <dgm:spPr/>
    </dgm:pt>
    <dgm:pt modelId="{0FFA4B48-5D59-41E4-A845-75C491266D12}" type="pres">
      <dgm:prSet presAssocID="{8A1D23B8-4797-41E5-BF6A-074127E10F5B}" presName="Accent4" presStyleCnt="0"/>
      <dgm:spPr/>
    </dgm:pt>
    <dgm:pt modelId="{6A99ABA2-DCC1-4A2A-AB55-1E6D72754392}" type="pres">
      <dgm:prSet presAssocID="{8A1D23B8-4797-41E5-BF6A-074127E10F5B}" presName="Accent" presStyleLbl="bgShp" presStyleIdx="3" presStyleCnt="6"/>
      <dgm:spPr/>
    </dgm:pt>
    <dgm:pt modelId="{932F38AD-46D5-47BE-8271-E9E66A9C6D57}" type="pres">
      <dgm:prSet presAssocID="{8A1D23B8-4797-41E5-BF6A-074127E10F5B}" presName="Child4" presStyleLbl="node1" presStyleIdx="3" presStyleCnt="6">
        <dgm:presLayoutVars>
          <dgm:chMax val="0"/>
          <dgm:chPref val="0"/>
          <dgm:bulletEnabled val="1"/>
        </dgm:presLayoutVars>
      </dgm:prSet>
      <dgm:spPr/>
    </dgm:pt>
    <dgm:pt modelId="{7CA8F5DB-FEF9-48BB-A5FC-622EF6D94373}" type="pres">
      <dgm:prSet presAssocID="{BC44A142-82A4-4628-9F4B-BFDFD583B6AC}" presName="Accent5" presStyleCnt="0"/>
      <dgm:spPr/>
    </dgm:pt>
    <dgm:pt modelId="{A65B089F-4F8A-419D-9ED8-25972F721387}" type="pres">
      <dgm:prSet presAssocID="{BC44A142-82A4-4628-9F4B-BFDFD583B6AC}" presName="Accent" presStyleLbl="bgShp" presStyleIdx="4" presStyleCnt="6"/>
      <dgm:spPr/>
    </dgm:pt>
    <dgm:pt modelId="{DA538AF8-7E82-434E-AE4C-12D9B8F98BD9}" type="pres">
      <dgm:prSet presAssocID="{BC44A142-82A4-4628-9F4B-BFDFD583B6AC}" presName="Child5" presStyleLbl="node1" presStyleIdx="4" presStyleCnt="6">
        <dgm:presLayoutVars>
          <dgm:chMax val="0"/>
          <dgm:chPref val="0"/>
          <dgm:bulletEnabled val="1"/>
        </dgm:presLayoutVars>
      </dgm:prSet>
      <dgm:spPr/>
    </dgm:pt>
    <dgm:pt modelId="{B2C20013-7E3A-4081-8F93-3A64350CE5F0}" type="pres">
      <dgm:prSet presAssocID="{B2791B59-C529-4475-92EC-38BDCC0FFEDC}" presName="Accent6" presStyleCnt="0"/>
      <dgm:spPr/>
    </dgm:pt>
    <dgm:pt modelId="{F246F2CE-93D1-418D-BE17-27DD61E9DD0A}" type="pres">
      <dgm:prSet presAssocID="{B2791B59-C529-4475-92EC-38BDCC0FFEDC}" presName="Accent" presStyleLbl="bgShp" presStyleIdx="5" presStyleCnt="6"/>
      <dgm:spPr/>
    </dgm:pt>
    <dgm:pt modelId="{3A415F17-CEE9-47D7-9673-2032D1C14CB8}" type="pres">
      <dgm:prSet presAssocID="{B2791B59-C529-4475-92EC-38BDCC0FFEDC}" presName="Child6" presStyleLbl="node1" presStyleIdx="5" presStyleCnt="6">
        <dgm:presLayoutVars>
          <dgm:chMax val="0"/>
          <dgm:chPref val="0"/>
          <dgm:bulletEnabled val="1"/>
        </dgm:presLayoutVars>
      </dgm:prSet>
      <dgm:spPr/>
    </dgm:pt>
  </dgm:ptLst>
  <dgm:cxnLst>
    <dgm:cxn modelId="{23DC7400-6D1B-4675-80B3-D035E4853816}" srcId="{3D6A9E32-E3A6-49ED-9EEE-1EE5BEB4C9C6}" destId="{46D93808-5BDF-4CF2-A99B-926A4D8E4CC2}" srcOrd="1" destOrd="0" parTransId="{1387CEF3-C9B7-4C78-88E8-FD4CB7000738}" sibTransId="{24F4DB12-456C-4A7E-8EEA-3E32D00710A4}"/>
    <dgm:cxn modelId="{E190E909-3095-48EE-9780-E04C82CB8B46}" type="presOf" srcId="{F6CB89C3-D61A-4B97-805E-F314B98D914D}" destId="{07A0C475-10BC-459F-B10A-F895CFDCC6AD}" srcOrd="0" destOrd="0" presId="urn:microsoft.com/office/officeart/2011/layout/HexagonRadial"/>
    <dgm:cxn modelId="{66F65D0B-A6CF-46F3-8E2B-BEC84B03DF22}" srcId="{3D6A9E32-E3A6-49ED-9EEE-1EE5BEB4C9C6}" destId="{8A1D23B8-4797-41E5-BF6A-074127E10F5B}" srcOrd="3" destOrd="0" parTransId="{8715369D-ADCB-4D22-AF2D-32BA7DFC8CAE}" sibTransId="{09FE79B1-7643-4191-AE59-AA1ECF26C223}"/>
    <dgm:cxn modelId="{BA81C21F-6330-4B33-8D3F-7B111C1B7804}" type="presOf" srcId="{3D6A9E32-E3A6-49ED-9EEE-1EE5BEB4C9C6}" destId="{5F517252-758D-4A28-8CF4-CBD17B7CCEBC}" srcOrd="0" destOrd="0" presId="urn:microsoft.com/office/officeart/2011/layout/HexagonRadial"/>
    <dgm:cxn modelId="{3E259A23-C34E-41A3-A518-01B4BF5EDF5D}" type="presOf" srcId="{46D93808-5BDF-4CF2-A99B-926A4D8E4CC2}" destId="{93F4ABB0-57E9-44D8-8CB8-366582606DEF}" srcOrd="0" destOrd="0" presId="urn:microsoft.com/office/officeart/2011/layout/HexagonRadial"/>
    <dgm:cxn modelId="{400E373E-4026-4230-8DCB-AAC74DEF1001}" type="presOf" srcId="{B2791B59-C529-4475-92EC-38BDCC0FFEDC}" destId="{3A415F17-CEE9-47D7-9673-2032D1C14CB8}" srcOrd="0" destOrd="0" presId="urn:microsoft.com/office/officeart/2011/layout/HexagonRadial"/>
    <dgm:cxn modelId="{49C9645C-6587-4B51-BFCC-9CABE85BDADF}" type="presOf" srcId="{8A1D23B8-4797-41E5-BF6A-074127E10F5B}" destId="{932F38AD-46D5-47BE-8271-E9E66A9C6D57}" srcOrd="0" destOrd="0" presId="urn:microsoft.com/office/officeart/2011/layout/HexagonRadial"/>
    <dgm:cxn modelId="{A184D949-39B8-4A9B-9C65-2908F248F760}" type="presOf" srcId="{245C8736-66DA-4960-A462-99667B114A9F}" destId="{438FBC53-4827-4BA3-8FF6-FEFE05970DF1}" srcOrd="0" destOrd="0" presId="urn:microsoft.com/office/officeart/2011/layout/HexagonRadial"/>
    <dgm:cxn modelId="{4E999D4F-A83A-42CC-957C-E2D81510E5EE}" srcId="{3D6A9E32-E3A6-49ED-9EEE-1EE5BEB4C9C6}" destId="{F6CB89C3-D61A-4B97-805E-F314B98D914D}" srcOrd="0" destOrd="0" parTransId="{D5314B1E-A5A5-4F4B-A9A5-E15B58E6D8EE}" sibTransId="{6BC6306F-780E-494B-BF13-01D397D52AE7}"/>
    <dgm:cxn modelId="{B633B950-3843-49DA-A82D-99107DD2FA64}" srcId="{245C8736-66DA-4960-A462-99667B114A9F}" destId="{3D6A9E32-E3A6-49ED-9EEE-1EE5BEB4C9C6}" srcOrd="0" destOrd="0" parTransId="{326495B6-D35D-4020-8B57-28937A7CDA7A}" sibTransId="{2DF21D0E-F8BE-4F9C-9F32-CB755BACB471}"/>
    <dgm:cxn modelId="{1EA84B7B-AAE0-494D-BADD-4EBB30EDB560}" type="presOf" srcId="{02FF90BD-732A-4DAA-9298-00CBF69CC8AE}" destId="{23C5BC7C-0A78-4865-89CC-134846DD77D6}" srcOrd="0" destOrd="0" presId="urn:microsoft.com/office/officeart/2011/layout/HexagonRadial"/>
    <dgm:cxn modelId="{13595AA6-228E-41E5-992C-37748C483D9B}" srcId="{3D6A9E32-E3A6-49ED-9EEE-1EE5BEB4C9C6}" destId="{02FF90BD-732A-4DAA-9298-00CBF69CC8AE}" srcOrd="2" destOrd="0" parTransId="{B564E075-B866-4A75-8900-EB8BA93EDC7C}" sibTransId="{4772EE67-95AF-44FD-BBF8-C2A0AF4E56BA}"/>
    <dgm:cxn modelId="{227D92A7-C5EE-4E33-95EB-D3546F585BAB}" srcId="{3D6A9E32-E3A6-49ED-9EEE-1EE5BEB4C9C6}" destId="{BC44A142-82A4-4628-9F4B-BFDFD583B6AC}" srcOrd="4" destOrd="0" parTransId="{B97FB6B3-6C0F-4454-A6E2-D565E0C8AF82}" sibTransId="{D89FE9D9-4DAF-456B-BD75-366E99E2FD27}"/>
    <dgm:cxn modelId="{25E9E5CD-042A-43E7-9EEE-D0064E514EB8}" type="presOf" srcId="{BC44A142-82A4-4628-9F4B-BFDFD583B6AC}" destId="{DA538AF8-7E82-434E-AE4C-12D9B8F98BD9}" srcOrd="0" destOrd="0" presId="urn:microsoft.com/office/officeart/2011/layout/HexagonRadial"/>
    <dgm:cxn modelId="{489364F6-88FF-47A8-BA96-4D77337E81CB}" srcId="{3D6A9E32-E3A6-49ED-9EEE-1EE5BEB4C9C6}" destId="{B2791B59-C529-4475-92EC-38BDCC0FFEDC}" srcOrd="5" destOrd="0" parTransId="{16303B0A-23B5-45A6-8F42-42851FDDA6B4}" sibTransId="{ACBF8075-297E-43ED-8479-98493EEBDDA1}"/>
    <dgm:cxn modelId="{B4C103B8-FF43-4E4F-84B2-DAA3C8F3DD7E}" type="presParOf" srcId="{438FBC53-4827-4BA3-8FF6-FEFE05970DF1}" destId="{5F517252-758D-4A28-8CF4-CBD17B7CCEBC}" srcOrd="0" destOrd="0" presId="urn:microsoft.com/office/officeart/2011/layout/HexagonRadial"/>
    <dgm:cxn modelId="{4F2791BE-73E6-43B5-8B3C-6132ACF5A98B}" type="presParOf" srcId="{438FBC53-4827-4BA3-8FF6-FEFE05970DF1}" destId="{91ADA0F9-3A3E-4554-99E6-D1DCAF3103EF}" srcOrd="1" destOrd="0" presId="urn:microsoft.com/office/officeart/2011/layout/HexagonRadial"/>
    <dgm:cxn modelId="{7D3FED02-6702-4996-93DB-D9235985875C}" type="presParOf" srcId="{91ADA0F9-3A3E-4554-99E6-D1DCAF3103EF}" destId="{4E17C943-D150-4923-81E7-40B9058A1E20}" srcOrd="0" destOrd="0" presId="urn:microsoft.com/office/officeart/2011/layout/HexagonRadial"/>
    <dgm:cxn modelId="{56E6AD42-58D1-4E8F-A585-835AC203A5A0}" type="presParOf" srcId="{438FBC53-4827-4BA3-8FF6-FEFE05970DF1}" destId="{07A0C475-10BC-459F-B10A-F895CFDCC6AD}" srcOrd="2" destOrd="0" presId="urn:microsoft.com/office/officeart/2011/layout/HexagonRadial"/>
    <dgm:cxn modelId="{32FCE0D4-7794-4B83-A92B-08F5188C0577}" type="presParOf" srcId="{438FBC53-4827-4BA3-8FF6-FEFE05970DF1}" destId="{010F37E4-C42A-443C-BF25-DAAED7D58480}" srcOrd="3" destOrd="0" presId="urn:microsoft.com/office/officeart/2011/layout/HexagonRadial"/>
    <dgm:cxn modelId="{8E9C8D29-F8E3-4338-A3A7-79258FF3ED4A}" type="presParOf" srcId="{010F37E4-C42A-443C-BF25-DAAED7D58480}" destId="{DAFAF5CB-5A16-458C-83B1-76F783E91449}" srcOrd="0" destOrd="0" presId="urn:microsoft.com/office/officeart/2011/layout/HexagonRadial"/>
    <dgm:cxn modelId="{CCFF1B13-BA2D-4607-B2D4-021B61CCA415}" type="presParOf" srcId="{438FBC53-4827-4BA3-8FF6-FEFE05970DF1}" destId="{93F4ABB0-57E9-44D8-8CB8-366582606DEF}" srcOrd="4" destOrd="0" presId="urn:microsoft.com/office/officeart/2011/layout/HexagonRadial"/>
    <dgm:cxn modelId="{D349D75E-BF31-40DA-8626-F0A4E69770A3}" type="presParOf" srcId="{438FBC53-4827-4BA3-8FF6-FEFE05970DF1}" destId="{51E6F22E-B026-4E99-8F76-922D97EE81CB}" srcOrd="5" destOrd="0" presId="urn:microsoft.com/office/officeart/2011/layout/HexagonRadial"/>
    <dgm:cxn modelId="{6799EE0E-9AC7-43E7-8E03-7D7D401EF550}" type="presParOf" srcId="{51E6F22E-B026-4E99-8F76-922D97EE81CB}" destId="{9F6FAD1B-9B96-4BA5-B504-8FF1E5A0AC67}" srcOrd="0" destOrd="0" presId="urn:microsoft.com/office/officeart/2011/layout/HexagonRadial"/>
    <dgm:cxn modelId="{F9582CE6-8EA1-45C4-B60A-7161B9BC9947}" type="presParOf" srcId="{438FBC53-4827-4BA3-8FF6-FEFE05970DF1}" destId="{23C5BC7C-0A78-4865-89CC-134846DD77D6}" srcOrd="6" destOrd="0" presId="urn:microsoft.com/office/officeart/2011/layout/HexagonRadial"/>
    <dgm:cxn modelId="{5170347B-1C9F-497E-937C-436A0F9AC694}" type="presParOf" srcId="{438FBC53-4827-4BA3-8FF6-FEFE05970DF1}" destId="{0FFA4B48-5D59-41E4-A845-75C491266D12}" srcOrd="7" destOrd="0" presId="urn:microsoft.com/office/officeart/2011/layout/HexagonRadial"/>
    <dgm:cxn modelId="{D2C31FC3-95C5-404D-9294-0E17744BEF76}" type="presParOf" srcId="{0FFA4B48-5D59-41E4-A845-75C491266D12}" destId="{6A99ABA2-DCC1-4A2A-AB55-1E6D72754392}" srcOrd="0" destOrd="0" presId="urn:microsoft.com/office/officeart/2011/layout/HexagonRadial"/>
    <dgm:cxn modelId="{0CE4C114-1EFD-4A1A-B486-8A1151117AB7}" type="presParOf" srcId="{438FBC53-4827-4BA3-8FF6-FEFE05970DF1}" destId="{932F38AD-46D5-47BE-8271-E9E66A9C6D57}" srcOrd="8" destOrd="0" presId="urn:microsoft.com/office/officeart/2011/layout/HexagonRadial"/>
    <dgm:cxn modelId="{A6F33946-EE1A-46AE-BAEA-E3DDE175E23E}" type="presParOf" srcId="{438FBC53-4827-4BA3-8FF6-FEFE05970DF1}" destId="{7CA8F5DB-FEF9-48BB-A5FC-622EF6D94373}" srcOrd="9" destOrd="0" presId="urn:microsoft.com/office/officeart/2011/layout/HexagonRadial"/>
    <dgm:cxn modelId="{C4ADCBE4-3538-4ACB-9005-1F3DCF39FC3C}" type="presParOf" srcId="{7CA8F5DB-FEF9-48BB-A5FC-622EF6D94373}" destId="{A65B089F-4F8A-419D-9ED8-25972F721387}" srcOrd="0" destOrd="0" presId="urn:microsoft.com/office/officeart/2011/layout/HexagonRadial"/>
    <dgm:cxn modelId="{5249A4D7-012D-4245-9BE7-2C6F948F1005}" type="presParOf" srcId="{438FBC53-4827-4BA3-8FF6-FEFE05970DF1}" destId="{DA538AF8-7E82-434E-AE4C-12D9B8F98BD9}" srcOrd="10" destOrd="0" presId="urn:microsoft.com/office/officeart/2011/layout/HexagonRadial"/>
    <dgm:cxn modelId="{F74925B1-F18F-465A-9B1C-D84AB465E229}" type="presParOf" srcId="{438FBC53-4827-4BA3-8FF6-FEFE05970DF1}" destId="{B2C20013-7E3A-4081-8F93-3A64350CE5F0}" srcOrd="11" destOrd="0" presId="urn:microsoft.com/office/officeart/2011/layout/HexagonRadial"/>
    <dgm:cxn modelId="{E06A4CEC-0EE4-4BBE-9BD5-AA5A2ACE7814}" type="presParOf" srcId="{B2C20013-7E3A-4081-8F93-3A64350CE5F0}" destId="{F246F2CE-93D1-418D-BE17-27DD61E9DD0A}" srcOrd="0" destOrd="0" presId="urn:microsoft.com/office/officeart/2011/layout/HexagonRadial"/>
    <dgm:cxn modelId="{7E81FD04-F616-4C20-AF71-F3C5B9BE45FF}" type="presParOf" srcId="{438FBC53-4827-4BA3-8FF6-FEFE05970DF1}" destId="{3A415F17-CEE9-47D7-9673-2032D1C14CB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64841-6778-4E05-AE32-0C9BFD4ABD7A}"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28445126-DBB1-41D0-B4D2-976FFCEAC277}">
      <dgm:prSet phldrT="[Text]"/>
      <dgm:spPr>
        <a:solidFill>
          <a:srgbClr val="FFFF00">
            <a:alpha val="50000"/>
          </a:srgbClr>
        </a:solidFill>
      </dgm:spPr>
      <dgm:t>
        <a:bodyPr/>
        <a:lstStyle/>
        <a:p>
          <a:r>
            <a:rPr lang="en-GB" b="1" dirty="0">
              <a:solidFill>
                <a:schemeClr val="tx1"/>
              </a:solidFill>
            </a:rPr>
            <a:t>PhD student</a:t>
          </a:r>
        </a:p>
      </dgm:t>
    </dgm:pt>
    <dgm:pt modelId="{537AD562-F4B7-4CAC-AD11-1D555FFB50BC}" type="parTrans" cxnId="{EC94A083-BC0B-4C24-93E5-FD6A216DF07B}">
      <dgm:prSet/>
      <dgm:spPr/>
      <dgm:t>
        <a:bodyPr/>
        <a:lstStyle/>
        <a:p>
          <a:endParaRPr lang="en-GB">
            <a:solidFill>
              <a:schemeClr val="tx1"/>
            </a:solidFill>
          </a:endParaRPr>
        </a:p>
      </dgm:t>
    </dgm:pt>
    <dgm:pt modelId="{40BB53A5-A3EA-4160-B7E8-B7174DA51E4C}" type="sibTrans" cxnId="{EC94A083-BC0B-4C24-93E5-FD6A216DF07B}">
      <dgm:prSet/>
      <dgm:spPr/>
      <dgm:t>
        <a:bodyPr/>
        <a:lstStyle/>
        <a:p>
          <a:endParaRPr lang="en-GB">
            <a:solidFill>
              <a:schemeClr val="tx1"/>
            </a:solidFill>
          </a:endParaRPr>
        </a:p>
      </dgm:t>
    </dgm:pt>
    <dgm:pt modelId="{3C8839D0-FE25-45B5-B304-6C3DE77B427F}">
      <dgm:prSet phldrT="[Text]" custScaleX="114567" custScaleY="112567"/>
      <dgm:spPr/>
      <dgm:t>
        <a:bodyPr/>
        <a:lstStyle/>
        <a:p>
          <a:endParaRPr lang="en-GB"/>
        </a:p>
      </dgm:t>
    </dgm:pt>
    <dgm:pt modelId="{69A399C3-381B-448A-91A8-F4D77AF307CA}" type="parTrans" cxnId="{312A3B6D-84DF-443D-B79E-34CEDC2B8398}">
      <dgm:prSet/>
      <dgm:spPr/>
      <dgm:t>
        <a:bodyPr/>
        <a:lstStyle/>
        <a:p>
          <a:endParaRPr lang="en-GB"/>
        </a:p>
      </dgm:t>
    </dgm:pt>
    <dgm:pt modelId="{8660E586-3855-4F40-961E-9C6293C06365}" type="sibTrans" cxnId="{312A3B6D-84DF-443D-B79E-34CEDC2B8398}">
      <dgm:prSet/>
      <dgm:spPr/>
      <dgm:t>
        <a:bodyPr/>
        <a:lstStyle/>
        <a:p>
          <a:endParaRPr lang="en-GB"/>
        </a:p>
      </dgm:t>
    </dgm:pt>
    <dgm:pt modelId="{F1BC5AD3-4780-4EB8-9FF8-07A859F0F4B0}" type="pres">
      <dgm:prSet presAssocID="{0CB64841-6778-4E05-AE32-0C9BFD4ABD7A}" presName="composite" presStyleCnt="0">
        <dgm:presLayoutVars>
          <dgm:chMax val="1"/>
          <dgm:dir/>
          <dgm:resizeHandles val="exact"/>
        </dgm:presLayoutVars>
      </dgm:prSet>
      <dgm:spPr/>
    </dgm:pt>
    <dgm:pt modelId="{A693DA2E-5E12-41CF-A04A-29772EBB1116}" type="pres">
      <dgm:prSet presAssocID="{0CB64841-6778-4E05-AE32-0C9BFD4ABD7A}" presName="radial" presStyleCnt="0">
        <dgm:presLayoutVars>
          <dgm:animLvl val="ctr"/>
        </dgm:presLayoutVars>
      </dgm:prSet>
      <dgm:spPr/>
    </dgm:pt>
    <dgm:pt modelId="{39246F09-EA4B-475A-8A08-7BF0FC22DBBC}" type="pres">
      <dgm:prSet presAssocID="{28445126-DBB1-41D0-B4D2-976FFCEAC277}" presName="centerShape" presStyleLbl="vennNode1" presStyleIdx="0" presStyleCnt="1" custScaleX="66695" custScaleY="61636"/>
      <dgm:spPr/>
    </dgm:pt>
  </dgm:ptLst>
  <dgm:cxnLst>
    <dgm:cxn modelId="{8086E00D-73F7-4423-B53F-5798EB70BFC5}" type="presOf" srcId="{28445126-DBB1-41D0-B4D2-976FFCEAC277}" destId="{39246F09-EA4B-475A-8A08-7BF0FC22DBBC}" srcOrd="0" destOrd="0" presId="urn:microsoft.com/office/officeart/2005/8/layout/radial3"/>
    <dgm:cxn modelId="{312A3B6D-84DF-443D-B79E-34CEDC2B8398}" srcId="{0CB64841-6778-4E05-AE32-0C9BFD4ABD7A}" destId="{3C8839D0-FE25-45B5-B304-6C3DE77B427F}" srcOrd="1" destOrd="0" parTransId="{69A399C3-381B-448A-91A8-F4D77AF307CA}" sibTransId="{8660E586-3855-4F40-961E-9C6293C06365}"/>
    <dgm:cxn modelId="{EC94A083-BC0B-4C24-93E5-FD6A216DF07B}" srcId="{0CB64841-6778-4E05-AE32-0C9BFD4ABD7A}" destId="{28445126-DBB1-41D0-B4D2-976FFCEAC277}" srcOrd="0" destOrd="0" parTransId="{537AD562-F4B7-4CAC-AD11-1D555FFB50BC}" sibTransId="{40BB53A5-A3EA-4160-B7E8-B7174DA51E4C}"/>
    <dgm:cxn modelId="{B4DF67C8-2842-4BEF-AE88-302DCB2636CD}" type="presOf" srcId="{0CB64841-6778-4E05-AE32-0C9BFD4ABD7A}" destId="{F1BC5AD3-4780-4EB8-9FF8-07A859F0F4B0}" srcOrd="0" destOrd="0" presId="urn:microsoft.com/office/officeart/2005/8/layout/radial3"/>
    <dgm:cxn modelId="{27C3DB9B-DA60-44E0-A4A7-800A5E18EA74}" type="presParOf" srcId="{F1BC5AD3-4780-4EB8-9FF8-07A859F0F4B0}" destId="{A693DA2E-5E12-41CF-A04A-29772EBB1116}" srcOrd="0" destOrd="0" presId="urn:microsoft.com/office/officeart/2005/8/layout/radial3"/>
    <dgm:cxn modelId="{132BECE2-ADCD-4886-A77C-081CD8064035}" type="presParOf" srcId="{A693DA2E-5E12-41CF-A04A-29772EBB1116}" destId="{39246F09-EA4B-475A-8A08-7BF0FC22DBBC}" srcOrd="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17252-758D-4A28-8CF4-CBD17B7CCEBC}">
      <dsp:nvSpPr>
        <dsp:cNvPr id="0" name=""/>
        <dsp:cNvSpPr/>
      </dsp:nvSpPr>
      <dsp:spPr>
        <a:xfrm>
          <a:off x="2264283" y="1167023"/>
          <a:ext cx="1483337" cy="128314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Development</a:t>
          </a:r>
        </a:p>
      </dsp:txBody>
      <dsp:txXfrm>
        <a:off x="2510093" y="1379658"/>
        <a:ext cx="991717" cy="857876"/>
      </dsp:txXfrm>
    </dsp:sp>
    <dsp:sp modelId="{DAFAF5CB-5A16-458C-83B1-76F783E91449}">
      <dsp:nvSpPr>
        <dsp:cNvPr id="0" name=""/>
        <dsp:cNvSpPr/>
      </dsp:nvSpPr>
      <dsp:spPr>
        <a:xfrm>
          <a:off x="3193137" y="553124"/>
          <a:ext cx="559658" cy="48222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0C475-10BC-459F-B10A-F895CFDCC6AD}">
      <dsp:nvSpPr>
        <dsp:cNvPr id="0" name=""/>
        <dsp:cNvSpPr/>
      </dsp:nvSpPr>
      <dsp:spPr>
        <a:xfrm>
          <a:off x="2400920" y="0"/>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Home and Health</a:t>
          </a:r>
        </a:p>
      </dsp:txBody>
      <dsp:txXfrm>
        <a:off x="2602368" y="174276"/>
        <a:ext cx="812688" cy="703071"/>
      </dsp:txXfrm>
    </dsp:sp>
    <dsp:sp modelId="{9F6FAD1B-9B96-4BA5-B504-8FF1E5A0AC67}">
      <dsp:nvSpPr>
        <dsp:cNvPr id="0" name=""/>
        <dsp:cNvSpPr/>
      </dsp:nvSpPr>
      <dsp:spPr>
        <a:xfrm>
          <a:off x="3846302" y="1454618"/>
          <a:ext cx="559658" cy="48222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F4ABB0-57E9-44D8-8CB8-366582606DEF}">
      <dsp:nvSpPr>
        <dsp:cNvPr id="0" name=""/>
        <dsp:cNvSpPr/>
      </dsp:nvSpPr>
      <dsp:spPr>
        <a:xfrm>
          <a:off x="3515752" y="646818"/>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Facilities</a:t>
          </a:r>
        </a:p>
      </dsp:txBody>
      <dsp:txXfrm>
        <a:off x="3717200" y="821094"/>
        <a:ext cx="812688" cy="703071"/>
      </dsp:txXfrm>
    </dsp:sp>
    <dsp:sp modelId="{6A99ABA2-DCC1-4A2A-AB55-1E6D72754392}">
      <dsp:nvSpPr>
        <dsp:cNvPr id="0" name=""/>
        <dsp:cNvSpPr/>
      </dsp:nvSpPr>
      <dsp:spPr>
        <a:xfrm>
          <a:off x="3392571" y="2472237"/>
          <a:ext cx="559658" cy="48222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5BC7C-0A78-4865-89CC-134846DD77D6}">
      <dsp:nvSpPr>
        <dsp:cNvPr id="0" name=""/>
        <dsp:cNvSpPr/>
      </dsp:nvSpPr>
      <dsp:spPr>
        <a:xfrm>
          <a:off x="3515752" y="1918389"/>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University</a:t>
          </a:r>
        </a:p>
      </dsp:txBody>
      <dsp:txXfrm>
        <a:off x="3717200" y="2092665"/>
        <a:ext cx="812688" cy="703071"/>
      </dsp:txXfrm>
    </dsp:sp>
    <dsp:sp modelId="{A65B089F-4F8A-419D-9ED8-25972F721387}">
      <dsp:nvSpPr>
        <dsp:cNvPr id="0" name=""/>
        <dsp:cNvSpPr/>
      </dsp:nvSpPr>
      <dsp:spPr>
        <a:xfrm>
          <a:off x="2267043" y="2577869"/>
          <a:ext cx="559658" cy="48222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F38AD-46D5-47BE-8271-E9E66A9C6D57}">
      <dsp:nvSpPr>
        <dsp:cNvPr id="0" name=""/>
        <dsp:cNvSpPr/>
      </dsp:nvSpPr>
      <dsp:spPr>
        <a:xfrm>
          <a:off x="2400920" y="2565931"/>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Supervisor</a:t>
          </a:r>
        </a:p>
      </dsp:txBody>
      <dsp:txXfrm>
        <a:off x="2602368" y="2740207"/>
        <a:ext cx="812688" cy="703071"/>
      </dsp:txXfrm>
    </dsp:sp>
    <dsp:sp modelId="{F246F2CE-93D1-418D-BE17-27DD61E9DD0A}">
      <dsp:nvSpPr>
        <dsp:cNvPr id="0" name=""/>
        <dsp:cNvSpPr/>
      </dsp:nvSpPr>
      <dsp:spPr>
        <a:xfrm>
          <a:off x="1603182" y="1676736"/>
          <a:ext cx="559658" cy="48222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38AF8-7E82-434E-AE4C-12D9B8F98BD9}">
      <dsp:nvSpPr>
        <dsp:cNvPr id="0" name=""/>
        <dsp:cNvSpPr/>
      </dsp:nvSpPr>
      <dsp:spPr>
        <a:xfrm>
          <a:off x="1280912" y="1919112"/>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Social </a:t>
          </a:r>
        </a:p>
      </dsp:txBody>
      <dsp:txXfrm>
        <a:off x="1482360" y="2093388"/>
        <a:ext cx="812688" cy="703071"/>
      </dsp:txXfrm>
    </dsp:sp>
    <dsp:sp modelId="{3A415F17-CEE9-47D7-9673-2032D1C14CB8}">
      <dsp:nvSpPr>
        <dsp:cNvPr id="0" name=""/>
        <dsp:cNvSpPr/>
      </dsp:nvSpPr>
      <dsp:spPr>
        <a:xfrm>
          <a:off x="1280912" y="645371"/>
          <a:ext cx="1215584" cy="1051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Research</a:t>
          </a:r>
        </a:p>
      </dsp:txBody>
      <dsp:txXfrm>
        <a:off x="1482360" y="819647"/>
        <a:ext cx="812688" cy="703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46F09-EA4B-475A-8A08-7BF0FC22DBBC}">
      <dsp:nvSpPr>
        <dsp:cNvPr id="0" name=""/>
        <dsp:cNvSpPr/>
      </dsp:nvSpPr>
      <dsp:spPr>
        <a:xfrm>
          <a:off x="1991360" y="1008527"/>
          <a:ext cx="3506607" cy="3240621"/>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GB" sz="5700" b="1" kern="1200" dirty="0">
              <a:solidFill>
                <a:schemeClr val="tx1"/>
              </a:solidFill>
            </a:rPr>
            <a:t>PhD student</a:t>
          </a:r>
        </a:p>
      </dsp:txBody>
      <dsp:txXfrm>
        <a:off x="2504891" y="1483105"/>
        <a:ext cx="2479545" cy="229146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9F101-C8AD-40DF-8214-D801F0D2D4B9}" type="datetimeFigureOut">
              <a:rPr lang="en-GB" smtClean="0"/>
              <a:t>27/03/2018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3ECB2-5541-4049-9245-59696AFB5A7C}" type="slidenum">
              <a:rPr lang="en-GB" smtClean="0"/>
              <a:t>‹Nr.›</a:t>
            </a:fld>
            <a:endParaRPr lang="en-GB"/>
          </a:p>
        </p:txBody>
      </p:sp>
    </p:spTree>
    <p:extLst>
      <p:ext uri="{BB962C8B-B14F-4D97-AF65-F5344CB8AC3E}">
        <p14:creationId xmlns:p14="http://schemas.microsoft.com/office/powerpoint/2010/main" val="1499457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a:t>
            </a:r>
            <a:r>
              <a:rPr lang="en-GB" b="1" baseline="0" dirty="0"/>
              <a:t> 5 – What are the benefits of a doctoral community?</a:t>
            </a:r>
          </a:p>
          <a:p>
            <a:pPr marL="0" indent="0">
              <a:buFont typeface="Arial" panose="020B0604020202020204" pitchFamily="34" charset="0"/>
              <a:buNone/>
            </a:pPr>
            <a:endParaRPr lang="en-GB" b="1" dirty="0"/>
          </a:p>
          <a:p>
            <a:pPr marL="171450" indent="-171450">
              <a:buFont typeface="Arial" panose="020B0604020202020204" pitchFamily="34" charset="0"/>
              <a:buChar char="•"/>
            </a:pPr>
            <a:r>
              <a:rPr lang="en-GB" b="1" dirty="0"/>
              <a:t>Employability and Transferable Skills</a:t>
            </a:r>
            <a:r>
              <a:rPr lang="en-GB" dirty="0"/>
              <a:t> – activities outside their home schools and centres provide students with a greater range of skills in support of their career advancement.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Support</a:t>
            </a:r>
            <a:r>
              <a:rPr lang="en-GB" dirty="0"/>
              <a:t> – access to a greater range</a:t>
            </a:r>
            <a:r>
              <a:rPr lang="en-GB" baseline="0" dirty="0"/>
              <a:t> of support mechanisms and individuals as potential sounding boards for the support and development of their doctoral research.</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Inter-</a:t>
            </a:r>
            <a:r>
              <a:rPr lang="en-GB" b="1" baseline="0" dirty="0" err="1"/>
              <a:t>disciplinarity</a:t>
            </a:r>
            <a:r>
              <a:rPr lang="en-GB" baseline="0" dirty="0"/>
              <a:t> – students and staff members working indifferent disciplines bring an alternative and new perspective on the work of research students.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Well-being</a:t>
            </a:r>
            <a:r>
              <a:rPr lang="en-GB" baseline="0" dirty="0"/>
              <a:t> – the student/supervisory team relationship can be intensive and opportunities to network outside the home school (e.g. at research cafes, kick-start workshops and research festival) can provide a safe and more neutral environment in which to discuss concerns.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Monitoring and feedback </a:t>
            </a:r>
            <a:r>
              <a:rPr lang="en-GB" baseline="0" dirty="0"/>
              <a:t>– the interaction of doctoral students outside their academic schools also enables the Graduate School to obtain more direct feedback on their postgraduate experiences via the events, activities and doctoral student engagement with the Researcher Development Programme.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Completion –</a:t>
            </a:r>
            <a:r>
              <a:rPr lang="en-GB" b="0" baseline="0" dirty="0"/>
              <a:t> support and training to support PhD completion. The other side of the argument could be, do all these opportunities distract from the core goal of completing the thesis in good time?</a:t>
            </a:r>
            <a:endParaRPr lang="en-GB" b="1"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6A3607BA-EC99-4C76-B67D-5E75523D2864}" type="slidenum">
              <a:rPr lang="en-US" altLang="en-US" smtClean="0"/>
              <a:pPr>
                <a:defRPr/>
              </a:pPr>
              <a:t>12</a:t>
            </a:fld>
            <a:endParaRPr lang="en-US" altLang="en-US"/>
          </a:p>
        </p:txBody>
      </p:sp>
    </p:spTree>
    <p:extLst>
      <p:ext uri="{BB962C8B-B14F-4D97-AF65-F5344CB8AC3E}">
        <p14:creationId xmlns:p14="http://schemas.microsoft.com/office/powerpoint/2010/main" val="389306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7F5F-31C7-40C9-A2C8-FAE257260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BFF6E6-28FE-421A-BBF9-130A4C31E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6CA897-88BC-4FE3-9E55-C4B3F3B12A7D}"/>
              </a:ext>
            </a:extLst>
          </p:cNvPr>
          <p:cNvSpPr>
            <a:spLocks noGrp="1"/>
          </p:cNvSpPr>
          <p:nvPr>
            <p:ph type="dt" sz="half" idx="10"/>
          </p:nvPr>
        </p:nvSpPr>
        <p:spPr/>
        <p:txBody>
          <a:bodyPr/>
          <a:lstStyle/>
          <a:p>
            <a:fld id="{4AAD347D-5ACD-4C99-B74B-A9C85AD731AF}" type="datetimeFigureOut">
              <a:rPr lang="en-US" smtClean="0"/>
              <a:t>3/27/2018</a:t>
            </a:fld>
            <a:endParaRPr lang="en-US" dirty="0"/>
          </a:p>
        </p:txBody>
      </p:sp>
      <p:sp>
        <p:nvSpPr>
          <p:cNvPr id="5" name="Footer Placeholder 4">
            <a:extLst>
              <a:ext uri="{FF2B5EF4-FFF2-40B4-BE49-F238E27FC236}">
                <a16:creationId xmlns:a16="http://schemas.microsoft.com/office/drawing/2014/main" id="{4B4BDB34-09E7-42A4-A06E-F08721EE74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3A2F59-7513-49A2-8DDF-351EB7BE9B51}"/>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53093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2477-C381-4E98-B148-813026D4BA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01D3CD-A6D9-44D8-94C9-F8176A2B7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66DA4E-193D-462F-A114-D3E3CA35A3B2}"/>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5" name="Footer Placeholder 4">
            <a:extLst>
              <a:ext uri="{FF2B5EF4-FFF2-40B4-BE49-F238E27FC236}">
                <a16:creationId xmlns:a16="http://schemas.microsoft.com/office/drawing/2014/main" id="{9A4F41D1-6C12-4D09-AC6A-8430D56C8E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AEAC3-9ED2-47C2-8874-C550340769B1}"/>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49134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6A581-4E13-42D0-81C0-E95BB56F4A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67F0D5-5904-4CFF-BF7D-553A5D21730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07694-E179-41A4-90A2-9DF58F3521C0}"/>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5" name="Footer Placeholder 4">
            <a:extLst>
              <a:ext uri="{FF2B5EF4-FFF2-40B4-BE49-F238E27FC236}">
                <a16:creationId xmlns:a16="http://schemas.microsoft.com/office/drawing/2014/main" id="{5D8E36D7-CFB5-4C02-B3A0-B7B1ECD008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AE228C-28F8-42D2-B077-673E32CB5517}"/>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45787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FF70-730C-48D4-AE36-551B6348A1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181FEC-9A51-4F44-8980-0103087C81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6193A9-AD2F-4F91-9555-1D149CED1DDA}"/>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5" name="Footer Placeholder 4">
            <a:extLst>
              <a:ext uri="{FF2B5EF4-FFF2-40B4-BE49-F238E27FC236}">
                <a16:creationId xmlns:a16="http://schemas.microsoft.com/office/drawing/2014/main" id="{6C46CFAE-CDFA-49FA-9854-1D81F11C63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7A7DB-ED44-43DD-9329-A260A74BD513}"/>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43428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12F0-0F27-4D78-A609-7BB78B870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F9733D-2D3E-477F-9EB4-F7D7B6EBA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EF95C2-E247-4C0C-81D8-CCAA509CACDB}"/>
              </a:ext>
            </a:extLst>
          </p:cNvPr>
          <p:cNvSpPr>
            <a:spLocks noGrp="1"/>
          </p:cNvSpPr>
          <p:nvPr>
            <p:ph type="dt" sz="half" idx="10"/>
          </p:nvPr>
        </p:nvSpPr>
        <p:spPr/>
        <p:txBody>
          <a:bodyPr/>
          <a:lstStyle/>
          <a:p>
            <a:fld id="{9796027F-7875-4030-9381-8BD8C4F21935}" type="datetimeFigureOut">
              <a:rPr lang="en-US" smtClean="0"/>
              <a:t>3/27/2018</a:t>
            </a:fld>
            <a:endParaRPr lang="en-US" dirty="0"/>
          </a:p>
        </p:txBody>
      </p:sp>
      <p:sp>
        <p:nvSpPr>
          <p:cNvPr id="5" name="Footer Placeholder 4">
            <a:extLst>
              <a:ext uri="{FF2B5EF4-FFF2-40B4-BE49-F238E27FC236}">
                <a16:creationId xmlns:a16="http://schemas.microsoft.com/office/drawing/2014/main" id="{B6C88487-BEE8-4F54-AEF0-C76C5CB25A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D393FA-D918-4FAA-BF25-4A4280260C14}"/>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12229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5B18-8032-4A45-940A-22E64F9683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3B174B-73C0-4C80-9769-A3B0D2503F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D5A236-D8B0-4D43-B24D-D7A490CDCD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64AFE1-3372-41C4-B59F-36097494F9E0}"/>
              </a:ext>
            </a:extLst>
          </p:cNvPr>
          <p:cNvSpPr>
            <a:spLocks noGrp="1"/>
          </p:cNvSpPr>
          <p:nvPr>
            <p:ph type="dt" sz="half" idx="10"/>
          </p:nvPr>
        </p:nvSpPr>
        <p:spPr/>
        <p:txBody>
          <a:bodyPr/>
          <a:lstStyle/>
          <a:p>
            <a:fld id="{9796027F-7875-4030-9381-8BD8C4F21935}" type="datetimeFigureOut">
              <a:rPr lang="en-US" smtClean="0"/>
              <a:t>3/27/2018</a:t>
            </a:fld>
            <a:endParaRPr lang="en-US" dirty="0"/>
          </a:p>
        </p:txBody>
      </p:sp>
      <p:sp>
        <p:nvSpPr>
          <p:cNvPr id="6" name="Footer Placeholder 5">
            <a:extLst>
              <a:ext uri="{FF2B5EF4-FFF2-40B4-BE49-F238E27FC236}">
                <a16:creationId xmlns:a16="http://schemas.microsoft.com/office/drawing/2014/main" id="{D273DED1-2B39-44C5-AAAA-2E42847DC5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48CBBC-8173-423F-A896-EC25210CF061}"/>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118253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5DCE-EBA4-4B82-AE84-AE664A739F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A8EE37-7E2B-487F-A997-14D8EBDE3A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145163-CC25-444B-987F-EAEE69EA53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F7981E-1730-4F22-BAFA-85DF13B31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6870C-A30B-4650-8B5C-36626ECCF5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1CDC59-951F-4E66-98E8-26CC9638DE87}"/>
              </a:ext>
            </a:extLst>
          </p:cNvPr>
          <p:cNvSpPr>
            <a:spLocks noGrp="1"/>
          </p:cNvSpPr>
          <p:nvPr>
            <p:ph type="dt" sz="half" idx="10"/>
          </p:nvPr>
        </p:nvSpPr>
        <p:spPr/>
        <p:txBody>
          <a:bodyPr/>
          <a:lstStyle/>
          <a:p>
            <a:fld id="{9796027F-7875-4030-9381-8BD8C4F21935}" type="datetimeFigureOut">
              <a:rPr lang="en-US" smtClean="0"/>
              <a:t>3/27/2018</a:t>
            </a:fld>
            <a:endParaRPr lang="en-US" dirty="0"/>
          </a:p>
        </p:txBody>
      </p:sp>
      <p:sp>
        <p:nvSpPr>
          <p:cNvPr id="8" name="Footer Placeholder 7">
            <a:extLst>
              <a:ext uri="{FF2B5EF4-FFF2-40B4-BE49-F238E27FC236}">
                <a16:creationId xmlns:a16="http://schemas.microsoft.com/office/drawing/2014/main" id="{D038205D-827D-49DA-8C13-AE5F56A3010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9AF699A-B41A-4099-8AC7-E8AB44423320}"/>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4907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9FE1-7D3D-4762-8C6A-363D5275BB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66F697-CB5F-4C0F-AD3C-6020DF3455A7}"/>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4" name="Footer Placeholder 3">
            <a:extLst>
              <a:ext uri="{FF2B5EF4-FFF2-40B4-BE49-F238E27FC236}">
                <a16:creationId xmlns:a16="http://schemas.microsoft.com/office/drawing/2014/main" id="{CB258EC1-B884-493B-850A-F3B7C9F0C2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857A68-62B8-4719-93C9-E40EABF7A6C9}"/>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92979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C14A2-C51B-4371-A712-0430A3475B23}"/>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3" name="Footer Placeholder 2">
            <a:extLst>
              <a:ext uri="{FF2B5EF4-FFF2-40B4-BE49-F238E27FC236}">
                <a16:creationId xmlns:a16="http://schemas.microsoft.com/office/drawing/2014/main" id="{36136A20-07BC-48C0-B401-355B89E8A32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3B0B666-12FE-4CA4-B5F6-51EE952C601E}"/>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48833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B88D-983D-4430-BD72-D917D8344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754BE0-D42F-43D3-832B-8F7B5F47C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03C06E-EE34-4634-8FC8-30C970DDE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4234AC-1FDD-468B-98E9-8ACADDED7333}"/>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6" name="Footer Placeholder 5">
            <a:extLst>
              <a:ext uri="{FF2B5EF4-FFF2-40B4-BE49-F238E27FC236}">
                <a16:creationId xmlns:a16="http://schemas.microsoft.com/office/drawing/2014/main" id="{B4324019-F08A-4919-AF6E-F539F97D82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104820-5749-4150-8F2D-FFB4872B5823}"/>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182559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EABA-B843-4EF3-A362-B37A78B602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588CB90-C51D-4EDE-A0DF-B1D394D79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2BB9D7-8086-4533-BE87-559F6B952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097078-8596-4E44-B8D2-CB94A2D619EC}"/>
              </a:ext>
            </a:extLst>
          </p:cNvPr>
          <p:cNvSpPr>
            <a:spLocks noGrp="1"/>
          </p:cNvSpPr>
          <p:nvPr>
            <p:ph type="dt" sz="half" idx="10"/>
          </p:nvPr>
        </p:nvSpPr>
        <p:spPr/>
        <p:txBody>
          <a:bodyPr/>
          <a:lstStyle/>
          <a:p>
            <a:fld id="{4509A250-FF31-4206-8172-F9D3106AACB1}" type="datetimeFigureOut">
              <a:rPr lang="en-US" smtClean="0"/>
              <a:t>3/27/2018</a:t>
            </a:fld>
            <a:endParaRPr lang="en-US" dirty="0"/>
          </a:p>
        </p:txBody>
      </p:sp>
      <p:sp>
        <p:nvSpPr>
          <p:cNvPr id="6" name="Footer Placeholder 5">
            <a:extLst>
              <a:ext uri="{FF2B5EF4-FFF2-40B4-BE49-F238E27FC236}">
                <a16:creationId xmlns:a16="http://schemas.microsoft.com/office/drawing/2014/main" id="{A3DB2C84-F2E0-4EF5-8BFF-FF7F13F96D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4136BE-FBD9-4562-8DE1-874EA635D337}"/>
              </a:ext>
            </a:extLst>
          </p:cNvPr>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63720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69000">
              <a:schemeClr val="accent1">
                <a:lumMod val="40000"/>
                <a:lumOff val="6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5290D-6B24-4EE8-8C9F-46B227B78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ACD87E-BAE1-49E6-851C-358B8F8FC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D5D76-AD07-4858-AABD-DB12D1373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3/27/2018</a:t>
            </a:fld>
            <a:endParaRPr lang="en-US" dirty="0"/>
          </a:p>
        </p:txBody>
      </p:sp>
      <p:sp>
        <p:nvSpPr>
          <p:cNvPr id="5" name="Footer Placeholder 4">
            <a:extLst>
              <a:ext uri="{FF2B5EF4-FFF2-40B4-BE49-F238E27FC236}">
                <a16:creationId xmlns:a16="http://schemas.microsoft.com/office/drawing/2014/main" id="{FBE2827B-2EAF-48C2-874B-18DB6BD49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3DB6954-15D3-445D-AECD-B0990736B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‹Nr.›</a:t>
            </a:fld>
            <a:endParaRPr lang="en-US" dirty="0"/>
          </a:p>
        </p:txBody>
      </p:sp>
    </p:spTree>
    <p:extLst>
      <p:ext uri="{BB962C8B-B14F-4D97-AF65-F5344CB8AC3E}">
        <p14:creationId xmlns:p14="http://schemas.microsoft.com/office/powerpoint/2010/main" val="17067892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5487" y="2694957"/>
            <a:ext cx="8825658" cy="1468086"/>
          </a:xfrm>
        </p:spPr>
        <p:txBody>
          <a:bodyPr/>
          <a:lstStyle/>
          <a:p>
            <a:pPr algn="ctr"/>
            <a:r>
              <a:rPr lang="en-GB" sz="4800" b="1" dirty="0"/>
              <a:t>Using creative methods to support PhD students’ well-being</a:t>
            </a:r>
          </a:p>
        </p:txBody>
      </p:sp>
      <p:sp>
        <p:nvSpPr>
          <p:cNvPr id="4" name="Rectangle 1">
            <a:extLst>
              <a:ext uri="{FF2B5EF4-FFF2-40B4-BE49-F238E27FC236}">
                <a16:creationId xmlns:a16="http://schemas.microsoft.com/office/drawing/2014/main" id="{CF8F9561-6DA0-4990-8950-9F410345AA20}"/>
              </a:ext>
            </a:extLst>
          </p:cNvPr>
          <p:cNvSpPr>
            <a:spLocks noChangeArrowheads="1"/>
          </p:cNvSpPr>
          <p:nvPr/>
        </p:nvSpPr>
        <p:spPr bwMode="auto">
          <a:xfrm>
            <a:off x="5799145" y="5110728"/>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2400" b="1" dirty="0"/>
              <a:t>Nicole Brown</a:t>
            </a:r>
          </a:p>
          <a:p>
            <a:pPr algn="r">
              <a:spcBef>
                <a:spcPct val="0"/>
              </a:spcBef>
              <a:buFontTx/>
              <a:buNone/>
            </a:pPr>
            <a:r>
              <a:rPr lang="en-GB" altLang="en-US" sz="2400" dirty="0"/>
              <a:t>@</a:t>
            </a:r>
            <a:r>
              <a:rPr lang="en-GB" altLang="en-US" sz="2400" dirty="0" err="1"/>
              <a:t>ncjbrown</a:t>
            </a:r>
            <a:endParaRPr lang="en-GB" altLang="en-US" sz="2400" dirty="0"/>
          </a:p>
          <a:p>
            <a:pPr algn="r">
              <a:spcBef>
                <a:spcPct val="0"/>
              </a:spcBef>
              <a:buFontTx/>
              <a:buNone/>
            </a:pPr>
            <a:r>
              <a:rPr lang="en-GB" altLang="en-US" sz="2400" dirty="0"/>
              <a:t>www.nicole-brown.co.uk</a:t>
            </a:r>
          </a:p>
          <a:p>
            <a:pPr algn="r">
              <a:spcBef>
                <a:spcPct val="0"/>
              </a:spcBef>
              <a:buFontTx/>
              <a:buNone/>
            </a:pPr>
            <a:r>
              <a:rPr lang="en-GB" altLang="en-US" sz="2400" dirty="0"/>
              <a:t>nicole.brown@ucl.ac.uk</a:t>
            </a:r>
          </a:p>
        </p:txBody>
      </p:sp>
      <p:pic>
        <p:nvPicPr>
          <p:cNvPr id="5" name="Picture 4">
            <a:extLst>
              <a:ext uri="{FF2B5EF4-FFF2-40B4-BE49-F238E27FC236}">
                <a16:creationId xmlns:a16="http://schemas.microsoft.com/office/drawing/2014/main" id="{45D302DE-ADC9-4C46-9B44-C97B229CD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158" y="5079647"/>
            <a:ext cx="1078555" cy="160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ucl ioe logo">
            <a:extLst>
              <a:ext uri="{FF2B5EF4-FFF2-40B4-BE49-F238E27FC236}">
                <a16:creationId xmlns:a16="http://schemas.microsoft.com/office/drawing/2014/main" id="{521A6F7E-36DC-4440-8D65-97B17C8B3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807" y="436976"/>
            <a:ext cx="3231906" cy="1603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university of kent logo">
            <a:extLst>
              <a:ext uri="{FF2B5EF4-FFF2-40B4-BE49-F238E27FC236}">
                <a16:creationId xmlns:a16="http://schemas.microsoft.com/office/drawing/2014/main" id="{68E2D7E6-70BE-4C5D-B9F2-F490DAC7E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48" y="-31927"/>
            <a:ext cx="3582369" cy="23882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EE0B837B-E83C-4988-8AE3-F2BAB3514F61}"/>
              </a:ext>
            </a:extLst>
          </p:cNvPr>
          <p:cNvSpPr>
            <a:spLocks noChangeArrowheads="1"/>
          </p:cNvSpPr>
          <p:nvPr/>
        </p:nvSpPr>
        <p:spPr bwMode="auto">
          <a:xfrm>
            <a:off x="2302032" y="5052084"/>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dirty="0"/>
              <a:t>Jo Collins</a:t>
            </a:r>
          </a:p>
          <a:p>
            <a:pPr>
              <a:spcBef>
                <a:spcPct val="0"/>
              </a:spcBef>
              <a:buFontTx/>
              <a:buNone/>
            </a:pPr>
            <a:r>
              <a:rPr lang="en-GB" altLang="en-US" sz="2400" dirty="0"/>
              <a:t>@</a:t>
            </a:r>
            <a:r>
              <a:rPr lang="en-GB" altLang="en-US" sz="2400" dirty="0" err="1"/>
              <a:t>pgdevadvisor</a:t>
            </a:r>
            <a:endParaRPr lang="en-GB" altLang="en-US" sz="2400" dirty="0"/>
          </a:p>
          <a:p>
            <a:pPr>
              <a:spcBef>
                <a:spcPct val="0"/>
              </a:spcBef>
              <a:buFontTx/>
              <a:buNone/>
            </a:pPr>
            <a:r>
              <a:rPr lang="en-GB" altLang="en-US" sz="2400" dirty="0"/>
              <a:t>j.p.collins@kent.ac.uk</a:t>
            </a:r>
          </a:p>
          <a:p>
            <a:pPr>
              <a:spcBef>
                <a:spcPct val="0"/>
              </a:spcBef>
              <a:buFontTx/>
              <a:buNone/>
            </a:pPr>
            <a:endParaRPr lang="en-GB" altLang="en-US" sz="24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00" y="5110728"/>
            <a:ext cx="1195516" cy="1569660"/>
          </a:xfrm>
          <a:prstGeom prst="rect">
            <a:avLst/>
          </a:prstGeom>
        </p:spPr>
      </p:pic>
    </p:spTree>
    <p:extLst>
      <p:ext uri="{BB962C8B-B14F-4D97-AF65-F5344CB8AC3E}">
        <p14:creationId xmlns:p14="http://schemas.microsoft.com/office/powerpoint/2010/main" val="365954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is Well-being?</a:t>
            </a:r>
          </a:p>
        </p:txBody>
      </p:sp>
      <p:sp>
        <p:nvSpPr>
          <p:cNvPr id="3" name="Content Placeholder 2"/>
          <p:cNvSpPr>
            <a:spLocks noGrp="1"/>
          </p:cNvSpPr>
          <p:nvPr>
            <p:ph idx="1"/>
          </p:nvPr>
        </p:nvSpPr>
        <p:spPr/>
        <p:txBody>
          <a:bodyPr/>
          <a:lstStyle/>
          <a:p>
            <a:r>
              <a:rPr lang="en-GB" dirty="0"/>
              <a:t>POSITIVE EMOTION</a:t>
            </a:r>
          </a:p>
          <a:p>
            <a:r>
              <a:rPr lang="en-GB" dirty="0"/>
              <a:t>ENGAGEMENT</a:t>
            </a:r>
          </a:p>
          <a:p>
            <a:r>
              <a:rPr lang="en-GB" dirty="0"/>
              <a:t>RELATIONSHIPS</a:t>
            </a:r>
          </a:p>
          <a:p>
            <a:r>
              <a:rPr lang="en-GB" dirty="0"/>
              <a:t>MEANING</a:t>
            </a:r>
          </a:p>
          <a:p>
            <a:r>
              <a:rPr lang="en-GB" dirty="0"/>
              <a:t>ACHIEVEMENT</a:t>
            </a:r>
          </a:p>
          <a:p>
            <a:endParaRPr lang="en-GB" dirty="0"/>
          </a:p>
          <a:p>
            <a:r>
              <a:rPr lang="en-GB" dirty="0"/>
              <a:t>These “measurable elements, each a real thing, each contribute[...] to wellbeing, but none </a:t>
            </a:r>
            <a:r>
              <a:rPr lang="en-GB" dirty="0" err="1"/>
              <a:t>defin</a:t>
            </a:r>
            <a:r>
              <a:rPr lang="en-GB" dirty="0"/>
              <a:t>[</a:t>
            </a:r>
            <a:r>
              <a:rPr lang="en-GB" dirty="0" err="1"/>
              <a:t>es</a:t>
            </a:r>
            <a:r>
              <a:rPr lang="en-GB" dirty="0"/>
              <a:t>] wellbeing” (Seligman, </a:t>
            </a:r>
            <a:r>
              <a:rPr lang="en-GB" i="1" dirty="0"/>
              <a:t>Flourish</a:t>
            </a:r>
            <a:r>
              <a:rPr lang="en-GB" dirty="0"/>
              <a:t>)</a:t>
            </a:r>
          </a:p>
        </p:txBody>
      </p:sp>
    </p:spTree>
    <p:extLst>
      <p:ext uri="{BB962C8B-B14F-4D97-AF65-F5344CB8AC3E}">
        <p14:creationId xmlns:p14="http://schemas.microsoft.com/office/powerpoint/2010/main" val="966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is Well-being? </a:t>
            </a:r>
            <a:r>
              <a:rPr lang="en-GB" dirty="0"/>
              <a:t>Juniper et </a:t>
            </a:r>
            <a:r>
              <a:rPr lang="en-GB" dirty="0" err="1"/>
              <a:t>al’s</a:t>
            </a:r>
            <a:r>
              <a:rPr lang="en-GB" dirty="0"/>
              <a:t> 7 factors</a:t>
            </a:r>
          </a:p>
        </p:txBody>
      </p:sp>
      <p:sp>
        <p:nvSpPr>
          <p:cNvPr id="3" name="Content Placeholder 2"/>
          <p:cNvSpPr>
            <a:spLocks noGrp="1"/>
          </p:cNvSpPr>
          <p:nvPr>
            <p:ph idx="1"/>
          </p:nvPr>
        </p:nvSpPr>
        <p:spPr/>
        <p:txBody>
          <a:bodyPr/>
          <a:lstStyle/>
          <a:p>
            <a:r>
              <a:rPr lang="en-GB" dirty="0"/>
              <a:t>Juniper et </a:t>
            </a:r>
            <a:r>
              <a:rPr lang="en-GB" dirty="0" err="1"/>
              <a:t>al’s</a:t>
            </a:r>
            <a:r>
              <a:rPr lang="en-GB" dirty="0"/>
              <a:t> study of PhD students identified the following factors impacting on researchers’ wellbeing:</a:t>
            </a:r>
          </a:p>
        </p:txBody>
      </p:sp>
      <p:graphicFrame>
        <p:nvGraphicFramePr>
          <p:cNvPr id="4" name="Diagram 3"/>
          <p:cNvGraphicFramePr/>
          <p:nvPr>
            <p:extLst>
              <p:ext uri="{D42A27DB-BD31-4B8C-83A1-F6EECF244321}">
                <p14:modId xmlns:p14="http://schemas.microsoft.com/office/powerpoint/2010/main" val="1444787658"/>
              </p:ext>
            </p:extLst>
          </p:nvPr>
        </p:nvGraphicFramePr>
        <p:xfrm>
          <a:off x="2896973" y="2694345"/>
          <a:ext cx="6012249" cy="3617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839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404940"/>
            <a:ext cx="10911016" cy="439292"/>
          </a:xfrm>
        </p:spPr>
        <p:txBody>
          <a:bodyPr>
            <a:normAutofit fontScale="90000"/>
          </a:bodyPr>
          <a:lstStyle/>
          <a:p>
            <a:pPr algn="ctr"/>
            <a:r>
              <a:rPr lang="en-GB" b="1" dirty="0"/>
              <a:t>Student Support at the University of Kent</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828898826"/>
              </p:ext>
            </p:extLst>
          </p:nvPr>
        </p:nvGraphicFramePr>
        <p:xfrm>
          <a:off x="2351585" y="1124075"/>
          <a:ext cx="7489329" cy="5257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1"/>
          </p:nvPr>
        </p:nvSpPr>
        <p:spPr/>
        <p:txBody>
          <a:bodyPr/>
          <a:lstStyle/>
          <a:p>
            <a:pPr>
              <a:defRPr/>
            </a:pPr>
            <a:r>
              <a:rPr lang="en-US" altLang="en-US"/>
              <a:t>Page </a:t>
            </a:r>
            <a:fld id="{33AC99AB-96B9-4741-BA8E-6DFDFC6C18F5}" type="slidenum">
              <a:rPr lang="en-US" altLang="en-US" smtClean="0"/>
              <a:pPr>
                <a:defRPr/>
              </a:pPr>
              <a:t>12</a:t>
            </a:fld>
            <a:endParaRPr lang="en-US" altLang="en-US"/>
          </a:p>
        </p:txBody>
      </p:sp>
      <p:grpSp>
        <p:nvGrpSpPr>
          <p:cNvPr id="6" name="Group 5"/>
          <p:cNvGrpSpPr/>
          <p:nvPr/>
        </p:nvGrpSpPr>
        <p:grpSpPr>
          <a:xfrm>
            <a:off x="6397547" y="1100160"/>
            <a:ext cx="1601743" cy="1573782"/>
            <a:chOff x="1555643" y="382342"/>
            <a:chExt cx="1601743" cy="1573782"/>
          </a:xfrm>
        </p:grpSpPr>
        <p:sp>
          <p:nvSpPr>
            <p:cNvPr id="7" name="Oval 6"/>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4"/>
            <p:cNvSpPr/>
            <p:nvPr/>
          </p:nvSpPr>
          <p:spPr>
            <a:xfrm>
              <a:off x="1790213"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Graduate School</a:t>
              </a:r>
            </a:p>
          </p:txBody>
        </p:sp>
      </p:grpSp>
      <p:grpSp>
        <p:nvGrpSpPr>
          <p:cNvPr id="10" name="Group 9"/>
          <p:cNvGrpSpPr/>
          <p:nvPr/>
        </p:nvGrpSpPr>
        <p:grpSpPr>
          <a:xfrm>
            <a:off x="7377152" y="2089545"/>
            <a:ext cx="1601743" cy="1573782"/>
            <a:chOff x="1555643" y="382342"/>
            <a:chExt cx="1601743" cy="1573782"/>
          </a:xfrm>
        </p:grpSpPr>
        <p:sp>
          <p:nvSpPr>
            <p:cNvPr id="11" name="Oval 10"/>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p:nvPr/>
          </p:nvSpPr>
          <p:spPr>
            <a:xfrm>
              <a:off x="1790213"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Students’ Union and KGSA</a:t>
              </a:r>
            </a:p>
          </p:txBody>
        </p:sp>
      </p:grpSp>
      <p:grpSp>
        <p:nvGrpSpPr>
          <p:cNvPr id="13" name="Group 12"/>
          <p:cNvGrpSpPr/>
          <p:nvPr/>
        </p:nvGrpSpPr>
        <p:grpSpPr>
          <a:xfrm>
            <a:off x="7435900" y="3521288"/>
            <a:ext cx="1601743" cy="1573782"/>
            <a:chOff x="1555643" y="382342"/>
            <a:chExt cx="1601743" cy="1573782"/>
          </a:xfrm>
        </p:grpSpPr>
        <p:sp>
          <p:nvSpPr>
            <p:cNvPr id="14" name="Oval 13"/>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Oval 4"/>
            <p:cNvSpPr/>
            <p:nvPr/>
          </p:nvSpPr>
          <p:spPr>
            <a:xfrm>
              <a:off x="1790213"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Supervisor</a:t>
              </a:r>
            </a:p>
          </p:txBody>
        </p:sp>
      </p:grpSp>
      <p:grpSp>
        <p:nvGrpSpPr>
          <p:cNvPr id="16" name="Group 15"/>
          <p:cNvGrpSpPr/>
          <p:nvPr/>
        </p:nvGrpSpPr>
        <p:grpSpPr>
          <a:xfrm>
            <a:off x="3089000" y="3041192"/>
            <a:ext cx="1601743" cy="1573782"/>
            <a:chOff x="1555643" y="382342"/>
            <a:chExt cx="1601743" cy="1573782"/>
          </a:xfrm>
        </p:grpSpPr>
        <p:sp>
          <p:nvSpPr>
            <p:cNvPr id="17" name="Oval 16"/>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1762830"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School Reps</a:t>
              </a:r>
            </a:p>
          </p:txBody>
        </p:sp>
      </p:grpSp>
      <p:grpSp>
        <p:nvGrpSpPr>
          <p:cNvPr id="19" name="Group 18"/>
          <p:cNvGrpSpPr/>
          <p:nvPr/>
        </p:nvGrpSpPr>
        <p:grpSpPr>
          <a:xfrm>
            <a:off x="3559133" y="1649516"/>
            <a:ext cx="1601743" cy="1573782"/>
            <a:chOff x="1555643" y="382342"/>
            <a:chExt cx="1601743" cy="1573782"/>
          </a:xfrm>
        </p:grpSpPr>
        <p:sp>
          <p:nvSpPr>
            <p:cNvPr id="20" name="Oval 19"/>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4"/>
            <p:cNvSpPr/>
            <p:nvPr/>
          </p:nvSpPr>
          <p:spPr>
            <a:xfrm>
              <a:off x="1713011" y="587364"/>
              <a:ext cx="1212256"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Alumni mentoring scheme</a:t>
              </a:r>
            </a:p>
          </p:txBody>
        </p:sp>
      </p:grpSp>
      <p:grpSp>
        <p:nvGrpSpPr>
          <p:cNvPr id="22" name="Group 21"/>
          <p:cNvGrpSpPr/>
          <p:nvPr/>
        </p:nvGrpSpPr>
        <p:grpSpPr>
          <a:xfrm>
            <a:off x="4913390" y="977863"/>
            <a:ext cx="1601743" cy="1573782"/>
            <a:chOff x="1555643" y="382342"/>
            <a:chExt cx="1601743" cy="1573782"/>
          </a:xfrm>
        </p:grpSpPr>
        <p:sp>
          <p:nvSpPr>
            <p:cNvPr id="23" name="Oval 22"/>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4" name="Oval 4"/>
            <p:cNvSpPr/>
            <p:nvPr/>
          </p:nvSpPr>
          <p:spPr>
            <a:xfrm>
              <a:off x="1706960" y="638270"/>
              <a:ext cx="1215856"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Careers and </a:t>
              </a:r>
              <a:r>
                <a:rPr lang="en-GB" sz="1600" b="1" dirty="0" err="1"/>
                <a:t>EmployabilityService</a:t>
              </a:r>
              <a:r>
                <a:rPr lang="en-GB" sz="1600" b="1" dirty="0"/>
                <a:t> </a:t>
              </a:r>
            </a:p>
          </p:txBody>
        </p:sp>
      </p:grpSp>
      <p:grpSp>
        <p:nvGrpSpPr>
          <p:cNvPr id="25" name="Group 24"/>
          <p:cNvGrpSpPr/>
          <p:nvPr/>
        </p:nvGrpSpPr>
        <p:grpSpPr>
          <a:xfrm>
            <a:off x="5099483" y="4950843"/>
            <a:ext cx="1601743" cy="1573782"/>
            <a:chOff x="1481455" y="322032"/>
            <a:chExt cx="1601743" cy="1573782"/>
          </a:xfrm>
        </p:grpSpPr>
        <p:sp>
          <p:nvSpPr>
            <p:cNvPr id="26" name="Oval 25"/>
            <p:cNvSpPr/>
            <p:nvPr/>
          </p:nvSpPr>
          <p:spPr>
            <a:xfrm>
              <a:off x="1481455" y="32203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7" name="Oval 4"/>
            <p:cNvSpPr/>
            <p:nvPr/>
          </p:nvSpPr>
          <p:spPr>
            <a:xfrm>
              <a:off x="1751257"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Student Support and Well-being</a:t>
              </a:r>
            </a:p>
          </p:txBody>
        </p:sp>
      </p:grpSp>
      <p:grpSp>
        <p:nvGrpSpPr>
          <p:cNvPr id="28" name="Group 27"/>
          <p:cNvGrpSpPr/>
          <p:nvPr/>
        </p:nvGrpSpPr>
        <p:grpSpPr>
          <a:xfrm>
            <a:off x="3673562" y="4353524"/>
            <a:ext cx="1601743" cy="1573782"/>
            <a:chOff x="1555643" y="382342"/>
            <a:chExt cx="1601743" cy="1573782"/>
          </a:xfrm>
        </p:grpSpPr>
        <p:sp>
          <p:nvSpPr>
            <p:cNvPr id="29" name="Oval 28"/>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30" name="Oval 4"/>
            <p:cNvSpPr/>
            <p:nvPr/>
          </p:nvSpPr>
          <p:spPr>
            <a:xfrm>
              <a:off x="1790213"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b="1" dirty="0"/>
                <a:t>Office for Scholarly Communication</a:t>
              </a:r>
            </a:p>
          </p:txBody>
        </p:sp>
      </p:grpSp>
      <p:grpSp>
        <p:nvGrpSpPr>
          <p:cNvPr id="31" name="Group 30"/>
          <p:cNvGrpSpPr/>
          <p:nvPr/>
        </p:nvGrpSpPr>
        <p:grpSpPr>
          <a:xfrm>
            <a:off x="6621074" y="4605475"/>
            <a:ext cx="1601743" cy="1573782"/>
            <a:chOff x="1555643" y="382342"/>
            <a:chExt cx="1601743" cy="1573782"/>
          </a:xfrm>
        </p:grpSpPr>
        <p:sp>
          <p:nvSpPr>
            <p:cNvPr id="32" name="Oval 31"/>
            <p:cNvSpPr/>
            <p:nvPr/>
          </p:nvSpPr>
          <p:spPr>
            <a:xfrm>
              <a:off x="1555643" y="382342"/>
              <a:ext cx="1601743" cy="157378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33" name="Oval 4"/>
            <p:cNvSpPr/>
            <p:nvPr/>
          </p:nvSpPr>
          <p:spPr>
            <a:xfrm>
              <a:off x="1790213" y="612817"/>
              <a:ext cx="1132603" cy="11128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500" b="1" dirty="0"/>
                <a:t>Postgraduate</a:t>
              </a:r>
              <a:r>
                <a:rPr lang="en-GB" sz="1600" b="1" dirty="0"/>
                <a:t> </a:t>
              </a:r>
              <a:r>
                <a:rPr lang="en-GB" sz="1500" b="1" dirty="0"/>
                <a:t>Administrator/ Student Experience Officer </a:t>
              </a:r>
            </a:p>
          </p:txBody>
        </p:sp>
      </p:grpSp>
    </p:spTree>
    <p:extLst>
      <p:ext uri="{BB962C8B-B14F-4D97-AF65-F5344CB8AC3E}">
        <p14:creationId xmlns:p14="http://schemas.microsoft.com/office/powerpoint/2010/main" val="78912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rot="16200000">
            <a:off x="2222829" y="-1985016"/>
            <a:ext cx="6857999" cy="10828031"/>
          </a:xfrm>
          <a:prstGeom prst="rect">
            <a:avLst/>
          </a:prstGeom>
        </p:spPr>
      </p:pic>
      <p:sp>
        <p:nvSpPr>
          <p:cNvPr id="7" name="Oval 6"/>
          <p:cNvSpPr/>
          <p:nvPr/>
        </p:nvSpPr>
        <p:spPr>
          <a:xfrm>
            <a:off x="467754" y="2278123"/>
            <a:ext cx="1979881" cy="2561732"/>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092778" y="6277232"/>
            <a:ext cx="3299254" cy="369332"/>
          </a:xfrm>
          <a:prstGeom prst="rect">
            <a:avLst/>
          </a:prstGeom>
          <a:noFill/>
        </p:spPr>
        <p:txBody>
          <a:bodyPr wrap="square" rtlCol="0">
            <a:spAutoFit/>
          </a:bodyPr>
          <a:lstStyle/>
          <a:p>
            <a:r>
              <a:rPr lang="en-GB" dirty="0"/>
              <a:t>Carter and </a:t>
            </a:r>
            <a:r>
              <a:rPr lang="en-GB" dirty="0" err="1"/>
              <a:t>Laurs</a:t>
            </a:r>
            <a:endParaRPr lang="en-GB" dirty="0"/>
          </a:p>
        </p:txBody>
      </p:sp>
      <p:pic>
        <p:nvPicPr>
          <p:cNvPr id="8" name="Picture 7"/>
          <p:cNvPicPr>
            <a:picLocks noChangeAspect="1"/>
          </p:cNvPicPr>
          <p:nvPr/>
        </p:nvPicPr>
        <p:blipFill>
          <a:blip r:embed="rId2"/>
          <a:stretch>
            <a:fillRect/>
          </a:stretch>
        </p:blipFill>
        <p:spPr>
          <a:xfrm rot="16200000">
            <a:off x="2220209" y="-1985017"/>
            <a:ext cx="6857999" cy="10828031"/>
          </a:xfrm>
          <a:prstGeom prst="rect">
            <a:avLst/>
          </a:prstGeom>
        </p:spPr>
      </p:pic>
      <p:sp>
        <p:nvSpPr>
          <p:cNvPr id="9" name="Oval 8"/>
          <p:cNvSpPr/>
          <p:nvPr/>
        </p:nvSpPr>
        <p:spPr>
          <a:xfrm>
            <a:off x="387629" y="2146139"/>
            <a:ext cx="1979881" cy="2561732"/>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65134" y="-3"/>
            <a:ext cx="1927081" cy="1030291"/>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240560" y="506638"/>
            <a:ext cx="2162058" cy="1047299"/>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9385268" y="1646012"/>
            <a:ext cx="1597831" cy="887475"/>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416387" y="603683"/>
            <a:ext cx="2055831" cy="853207"/>
          </a:xfrm>
          <a:prstGeom prst="ellipse">
            <a:avLst/>
          </a:prstGeom>
          <a:solidFill>
            <a:schemeClr val="accent1">
              <a:lumMod val="40000"/>
              <a:lumOff val="6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113417" y="6277232"/>
            <a:ext cx="4278615" cy="646331"/>
          </a:xfrm>
          <a:prstGeom prst="rect">
            <a:avLst/>
          </a:prstGeom>
          <a:noFill/>
        </p:spPr>
        <p:txBody>
          <a:bodyPr wrap="square" rtlCol="0">
            <a:spAutoFit/>
          </a:bodyPr>
          <a:lstStyle/>
          <a:p>
            <a:r>
              <a:rPr lang="en-GB" dirty="0"/>
              <a:t>From Carter and </a:t>
            </a:r>
            <a:r>
              <a:rPr lang="en-GB" dirty="0" err="1"/>
              <a:t>Laurs</a:t>
            </a:r>
            <a:r>
              <a:rPr lang="en-GB" dirty="0"/>
              <a:t>, </a:t>
            </a:r>
            <a:r>
              <a:rPr lang="en-GB" i="1" dirty="0"/>
              <a:t>Developing Generic Support for Doctoral Students</a:t>
            </a:r>
            <a:r>
              <a:rPr lang="en-GB" dirty="0"/>
              <a:t>, 153</a:t>
            </a:r>
          </a:p>
        </p:txBody>
      </p:sp>
    </p:spTree>
    <p:extLst>
      <p:ext uri="{BB962C8B-B14F-4D97-AF65-F5344CB8AC3E}">
        <p14:creationId xmlns:p14="http://schemas.microsoft.com/office/powerpoint/2010/main" val="286945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Graduate School support for PhD students:</a:t>
            </a:r>
          </a:p>
        </p:txBody>
      </p:sp>
      <p:sp>
        <p:nvSpPr>
          <p:cNvPr id="3" name="Content Placeholder 2"/>
          <p:cNvSpPr>
            <a:spLocks noGrp="1"/>
          </p:cNvSpPr>
          <p:nvPr>
            <p:ph idx="1"/>
          </p:nvPr>
        </p:nvSpPr>
        <p:spPr>
          <a:xfrm>
            <a:off x="838200" y="1507524"/>
            <a:ext cx="10515600" cy="4669439"/>
          </a:xfrm>
        </p:spPr>
        <p:txBody>
          <a:bodyPr/>
          <a:lstStyle/>
          <a:p>
            <a:r>
              <a:rPr lang="en-GB" b="1" dirty="0"/>
              <a:t>Workshops</a:t>
            </a:r>
            <a:r>
              <a:rPr lang="en-GB" dirty="0"/>
              <a:t>: Mindfulness/Dealing with Stress/Giving and Receiving Feedback/Procrastination/Imposter Syndrome/Supervisor training</a:t>
            </a:r>
          </a:p>
          <a:p>
            <a:r>
              <a:rPr lang="en-GB" b="1" dirty="0"/>
              <a:t>Events</a:t>
            </a:r>
            <a:r>
              <a:rPr lang="en-GB" dirty="0"/>
              <a:t>: Research Café, Postgraduate Festival and Wellbeing Week,  Yoga and Writing Retreats, Shut up and Write</a:t>
            </a:r>
          </a:p>
          <a:p>
            <a:r>
              <a:rPr lang="en-GB" b="1" dirty="0"/>
              <a:t>Competitions</a:t>
            </a:r>
            <a:r>
              <a:rPr lang="en-GB" dirty="0"/>
              <a:t>: Postgraduate Experience Awards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7027"/>
            <a:ext cx="12192000" cy="3150974"/>
          </a:xfrm>
          <a:prstGeom prst="rect">
            <a:avLst/>
          </a:prstGeom>
        </p:spPr>
      </p:pic>
    </p:spTree>
    <p:extLst>
      <p:ext uri="{BB962C8B-B14F-4D97-AF65-F5344CB8AC3E}">
        <p14:creationId xmlns:p14="http://schemas.microsoft.com/office/powerpoint/2010/main" val="395985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Metaphor</a:t>
            </a:r>
          </a:p>
        </p:txBody>
      </p:sp>
      <p:sp>
        <p:nvSpPr>
          <p:cNvPr id="3" name="Content Placeholder 2"/>
          <p:cNvSpPr>
            <a:spLocks noGrp="1"/>
          </p:cNvSpPr>
          <p:nvPr>
            <p:ph idx="1"/>
          </p:nvPr>
        </p:nvSpPr>
        <p:spPr/>
        <p:txBody>
          <a:bodyPr/>
          <a:lstStyle/>
          <a:p>
            <a:r>
              <a:rPr lang="en-GB" dirty="0"/>
              <a:t>“Picturing a concept activates the visual cortex in the occipital lobe, at the back of the brain.  This region can be activated through actual pictures, or thorough metaphors, and storytelling, anything that generates an image in mind.  [...V]</a:t>
            </a:r>
            <a:r>
              <a:rPr lang="en-GB" dirty="0" err="1"/>
              <a:t>isuals</a:t>
            </a:r>
            <a:r>
              <a:rPr lang="en-GB" dirty="0"/>
              <a:t> are so useful [...because] they are highly information-efficient constructs. [...V]</a:t>
            </a:r>
            <a:r>
              <a:rPr lang="en-GB" dirty="0" err="1"/>
              <a:t>isual</a:t>
            </a:r>
            <a:r>
              <a:rPr lang="en-GB" dirty="0"/>
              <a:t> processes evolved over millions of years, so the machinery is highly efficient, especially in comparison to the circuitry involved in language.” David Rock, </a:t>
            </a:r>
            <a:r>
              <a:rPr lang="en-GB" i="1" dirty="0"/>
              <a:t>Your Brain at Work</a:t>
            </a:r>
            <a:r>
              <a:rPr lang="en-GB" dirty="0"/>
              <a:t>, p. 14</a:t>
            </a:r>
          </a:p>
        </p:txBody>
      </p:sp>
    </p:spTree>
    <p:extLst>
      <p:ext uri="{BB962C8B-B14F-4D97-AF65-F5344CB8AC3E}">
        <p14:creationId xmlns:p14="http://schemas.microsoft.com/office/powerpoint/2010/main" val="97216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Metaphor</a:t>
            </a:r>
          </a:p>
        </p:txBody>
      </p:sp>
      <p:sp>
        <p:nvSpPr>
          <p:cNvPr id="3" name="Content Placeholder 2"/>
          <p:cNvSpPr>
            <a:spLocks noGrp="1"/>
          </p:cNvSpPr>
          <p:nvPr>
            <p:ph idx="1"/>
          </p:nvPr>
        </p:nvSpPr>
        <p:spPr/>
        <p:txBody>
          <a:bodyPr/>
          <a:lstStyle/>
          <a:p>
            <a:r>
              <a:rPr lang="en-GB" dirty="0"/>
              <a:t>“[B]</a:t>
            </a:r>
            <a:r>
              <a:rPr lang="en-GB" dirty="0" err="1"/>
              <a:t>ecause</a:t>
            </a:r>
            <a:r>
              <a:rPr lang="en-GB" dirty="0"/>
              <a:t> metaphors embody “something vague, unknown and hidden,” they give form to the inexpressible. Because they make use of everyday concrete things to illustrate the intangible, complex and relationship aspects of life, they are vivid and memorable.  And because of isomorphism*, only the essence of an experience needs to be captured; the rest can be reconstructed from inferential knowledge. (Lawley and Tompkins, </a:t>
            </a:r>
            <a:r>
              <a:rPr lang="en-GB" i="1" dirty="0"/>
              <a:t>Metaphors in Mind</a:t>
            </a:r>
            <a:r>
              <a:rPr lang="en-GB" dirty="0"/>
              <a:t>, loc. 289)</a:t>
            </a:r>
          </a:p>
          <a:p>
            <a:r>
              <a:rPr lang="en-GB" dirty="0"/>
              <a:t>*metaphors represent something in terms of something else</a:t>
            </a:r>
          </a:p>
        </p:txBody>
      </p:sp>
    </p:spTree>
    <p:extLst>
      <p:ext uri="{BB962C8B-B14F-4D97-AF65-F5344CB8AC3E}">
        <p14:creationId xmlns:p14="http://schemas.microsoft.com/office/powerpoint/2010/main" val="60767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wellbeing look like to our workshop participants?</a:t>
            </a:r>
          </a:p>
        </p:txBody>
      </p:sp>
      <p:sp>
        <p:nvSpPr>
          <p:cNvPr id="3" name="Content Placeholder 2"/>
          <p:cNvSpPr>
            <a:spLocks noGrp="1"/>
          </p:cNvSpPr>
          <p:nvPr>
            <p:ph idx="1"/>
          </p:nvPr>
        </p:nvSpPr>
        <p:spPr/>
        <p:txBody>
          <a:bodyPr/>
          <a:lstStyle/>
          <a:p>
            <a:r>
              <a:rPr lang="en-GB" dirty="0"/>
              <a:t>“The workshop has been useful in allowing us to see that persistence and an embrace-the-challenge mind-set are required to all that embark in [PhD] this journey.”</a:t>
            </a:r>
          </a:p>
          <a:p>
            <a:pPr marL="0" indent="0">
              <a:buNone/>
            </a:pPr>
            <a:endParaRPr lang="en-GB" dirty="0"/>
          </a:p>
          <a:p>
            <a:r>
              <a:rPr lang="en-GB" dirty="0"/>
              <a:t>“Listening to the other students was fascinating and moving and I valued the opportunity to share my own thoughts. [...] The effect of the workshop is the encouragement its given me and the opportunity to hear other stories.”</a:t>
            </a:r>
          </a:p>
          <a:p>
            <a:endParaRPr lang="en-GB" dirty="0"/>
          </a:p>
        </p:txBody>
      </p:sp>
    </p:spTree>
    <p:extLst>
      <p:ext uri="{BB962C8B-B14F-4D97-AF65-F5344CB8AC3E}">
        <p14:creationId xmlns:p14="http://schemas.microsoft.com/office/powerpoint/2010/main" val="316388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5487" y="2694957"/>
            <a:ext cx="8825658" cy="1468086"/>
          </a:xfrm>
        </p:spPr>
        <p:txBody>
          <a:bodyPr/>
          <a:lstStyle/>
          <a:p>
            <a:pPr algn="ctr"/>
            <a:r>
              <a:rPr lang="en-GB" sz="4800" b="1" dirty="0"/>
              <a:t>Using creative methods to support PhD students’ well-being</a:t>
            </a:r>
          </a:p>
        </p:txBody>
      </p:sp>
      <p:sp>
        <p:nvSpPr>
          <p:cNvPr id="4" name="Rectangle 1">
            <a:extLst>
              <a:ext uri="{FF2B5EF4-FFF2-40B4-BE49-F238E27FC236}">
                <a16:creationId xmlns:a16="http://schemas.microsoft.com/office/drawing/2014/main" id="{CF8F9561-6DA0-4990-8950-9F410345AA20}"/>
              </a:ext>
            </a:extLst>
          </p:cNvPr>
          <p:cNvSpPr>
            <a:spLocks noChangeArrowheads="1"/>
          </p:cNvSpPr>
          <p:nvPr/>
        </p:nvSpPr>
        <p:spPr bwMode="auto">
          <a:xfrm>
            <a:off x="5799145" y="5110728"/>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GB" altLang="en-US" sz="2400" b="1" dirty="0"/>
              <a:t>Nicole Brown</a:t>
            </a:r>
          </a:p>
          <a:p>
            <a:pPr algn="r">
              <a:spcBef>
                <a:spcPct val="0"/>
              </a:spcBef>
              <a:buFontTx/>
              <a:buNone/>
            </a:pPr>
            <a:r>
              <a:rPr lang="en-GB" altLang="en-US" sz="2400" dirty="0"/>
              <a:t>@</a:t>
            </a:r>
            <a:r>
              <a:rPr lang="en-GB" altLang="en-US" sz="2400" dirty="0" err="1"/>
              <a:t>ncjbrown</a:t>
            </a:r>
            <a:endParaRPr lang="en-GB" altLang="en-US" sz="2400" dirty="0"/>
          </a:p>
          <a:p>
            <a:pPr algn="r">
              <a:spcBef>
                <a:spcPct val="0"/>
              </a:spcBef>
              <a:buFontTx/>
              <a:buNone/>
            </a:pPr>
            <a:r>
              <a:rPr lang="en-GB" altLang="en-US" sz="2400" dirty="0"/>
              <a:t>www.nicole-brown.co.uk</a:t>
            </a:r>
          </a:p>
          <a:p>
            <a:pPr algn="r">
              <a:spcBef>
                <a:spcPct val="0"/>
              </a:spcBef>
              <a:buFontTx/>
              <a:buNone/>
            </a:pPr>
            <a:r>
              <a:rPr lang="en-GB" altLang="en-US" sz="2400" dirty="0"/>
              <a:t>nicole.brown@ucl.ac.uk</a:t>
            </a:r>
          </a:p>
        </p:txBody>
      </p:sp>
      <p:pic>
        <p:nvPicPr>
          <p:cNvPr id="5" name="Picture 4">
            <a:extLst>
              <a:ext uri="{FF2B5EF4-FFF2-40B4-BE49-F238E27FC236}">
                <a16:creationId xmlns:a16="http://schemas.microsoft.com/office/drawing/2014/main" id="{45D302DE-ADC9-4C46-9B44-C97B229CD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158" y="5079647"/>
            <a:ext cx="1078555" cy="160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ucl ioe logo">
            <a:extLst>
              <a:ext uri="{FF2B5EF4-FFF2-40B4-BE49-F238E27FC236}">
                <a16:creationId xmlns:a16="http://schemas.microsoft.com/office/drawing/2014/main" id="{521A6F7E-36DC-4440-8D65-97B17C8B3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807" y="436976"/>
            <a:ext cx="3231906" cy="1603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university of kent logo">
            <a:extLst>
              <a:ext uri="{FF2B5EF4-FFF2-40B4-BE49-F238E27FC236}">
                <a16:creationId xmlns:a16="http://schemas.microsoft.com/office/drawing/2014/main" id="{68E2D7E6-70BE-4C5D-B9F2-F490DAC7E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48" y="-31927"/>
            <a:ext cx="3582369" cy="23882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EE0B837B-E83C-4988-8AE3-F2BAB3514F61}"/>
              </a:ext>
            </a:extLst>
          </p:cNvPr>
          <p:cNvSpPr>
            <a:spLocks noChangeArrowheads="1"/>
          </p:cNvSpPr>
          <p:nvPr/>
        </p:nvSpPr>
        <p:spPr bwMode="auto">
          <a:xfrm>
            <a:off x="2302032" y="5052084"/>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dirty="0"/>
              <a:t>Jo Collins</a:t>
            </a:r>
          </a:p>
          <a:p>
            <a:pPr>
              <a:spcBef>
                <a:spcPct val="0"/>
              </a:spcBef>
              <a:buFontTx/>
              <a:buNone/>
            </a:pPr>
            <a:r>
              <a:rPr lang="en-GB" altLang="en-US" sz="2400" dirty="0"/>
              <a:t>@</a:t>
            </a:r>
            <a:r>
              <a:rPr lang="en-GB" altLang="en-US" sz="2400" dirty="0" err="1"/>
              <a:t>pgdevadvisor</a:t>
            </a:r>
            <a:endParaRPr lang="en-GB" altLang="en-US" sz="2400" dirty="0"/>
          </a:p>
          <a:p>
            <a:pPr>
              <a:spcBef>
                <a:spcPct val="0"/>
              </a:spcBef>
              <a:buFontTx/>
              <a:buNone/>
            </a:pPr>
            <a:r>
              <a:rPr lang="en-GB" altLang="en-US" sz="2400" dirty="0"/>
              <a:t>j.p.collins@kent.ac.uk</a:t>
            </a:r>
          </a:p>
          <a:p>
            <a:pPr>
              <a:spcBef>
                <a:spcPct val="0"/>
              </a:spcBef>
              <a:buFontTx/>
              <a:buNone/>
            </a:pPr>
            <a:endParaRPr lang="en-GB" altLang="en-US" sz="24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095" y="5083569"/>
            <a:ext cx="1078795" cy="1416410"/>
          </a:xfrm>
          <a:prstGeom prst="rect">
            <a:avLst/>
          </a:prstGeom>
        </p:spPr>
      </p:pic>
    </p:spTree>
    <p:extLst>
      <p:ext uri="{BB962C8B-B14F-4D97-AF65-F5344CB8AC3E}">
        <p14:creationId xmlns:p14="http://schemas.microsoft.com/office/powerpoint/2010/main" val="29428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57FB-7B75-45BD-AC41-C589B38EB6FE}"/>
              </a:ext>
            </a:extLst>
          </p:cNvPr>
          <p:cNvSpPr>
            <a:spLocks noGrp="1"/>
          </p:cNvSpPr>
          <p:nvPr>
            <p:ph type="title"/>
          </p:nvPr>
        </p:nvSpPr>
        <p:spPr>
          <a:xfrm>
            <a:off x="838200" y="106867"/>
            <a:ext cx="10515600" cy="1325563"/>
          </a:xfrm>
        </p:spPr>
        <p:txBody>
          <a:bodyPr/>
          <a:lstStyle/>
          <a:p>
            <a:pPr algn="ctr"/>
            <a:r>
              <a:rPr lang="en-GB" b="1" dirty="0"/>
              <a:t>Overview</a:t>
            </a:r>
          </a:p>
        </p:txBody>
      </p:sp>
      <p:sp>
        <p:nvSpPr>
          <p:cNvPr id="3" name="Content Placeholder 2">
            <a:extLst>
              <a:ext uri="{FF2B5EF4-FFF2-40B4-BE49-F238E27FC236}">
                <a16:creationId xmlns:a16="http://schemas.microsoft.com/office/drawing/2014/main" id="{771C7E12-6DA9-45A6-89FB-B77B2E9A566B}"/>
              </a:ext>
            </a:extLst>
          </p:cNvPr>
          <p:cNvSpPr>
            <a:spLocks noGrp="1"/>
          </p:cNvSpPr>
          <p:nvPr>
            <p:ph idx="1"/>
          </p:nvPr>
        </p:nvSpPr>
        <p:spPr>
          <a:xfrm>
            <a:off x="838200" y="1256145"/>
            <a:ext cx="10515600" cy="5030355"/>
          </a:xfrm>
        </p:spPr>
        <p:txBody>
          <a:bodyPr>
            <a:normAutofit lnSpcReduction="10000"/>
          </a:bodyPr>
          <a:lstStyle/>
          <a:p>
            <a:r>
              <a:rPr lang="en-GB" dirty="0"/>
              <a:t>Context of workshop</a:t>
            </a:r>
          </a:p>
          <a:p>
            <a:pPr lvl="1">
              <a:buFont typeface="Calibri" panose="020F0502020204030204" pitchFamily="34" charset="0"/>
              <a:buChar char="-"/>
            </a:pPr>
            <a:r>
              <a:rPr lang="en-GB" dirty="0"/>
              <a:t>Kent </a:t>
            </a:r>
            <a:r>
              <a:rPr lang="en-GB" dirty="0" err="1"/>
              <a:t>GradSchool</a:t>
            </a:r>
            <a:r>
              <a:rPr lang="en-GB" dirty="0"/>
              <a:t> student feedback</a:t>
            </a:r>
          </a:p>
          <a:p>
            <a:pPr lvl="1">
              <a:buFont typeface="Calibri" panose="020F0502020204030204" pitchFamily="34" charset="0"/>
              <a:buChar char="-"/>
            </a:pPr>
            <a:r>
              <a:rPr lang="en-GB" dirty="0"/>
              <a:t>Relevance for PhD students</a:t>
            </a:r>
          </a:p>
          <a:p>
            <a:pPr lvl="1">
              <a:buFont typeface="Calibri" panose="020F0502020204030204" pitchFamily="34" charset="0"/>
              <a:buChar char="-"/>
            </a:pPr>
            <a:endParaRPr lang="en-GB" dirty="0"/>
          </a:p>
          <a:p>
            <a:r>
              <a:rPr lang="en-GB" dirty="0"/>
              <a:t>Elements of the student workshop</a:t>
            </a:r>
          </a:p>
          <a:p>
            <a:pPr lvl="1">
              <a:buFont typeface="Calibri" panose="020F0502020204030204" pitchFamily="34" charset="0"/>
              <a:buChar char="-"/>
            </a:pPr>
            <a:r>
              <a:rPr lang="en-GB" dirty="0"/>
              <a:t>Objects: Who am I?</a:t>
            </a:r>
          </a:p>
          <a:p>
            <a:pPr lvl="1">
              <a:buFont typeface="Calibri" panose="020F0502020204030204" pitchFamily="34" charset="0"/>
              <a:buChar char="-"/>
            </a:pPr>
            <a:r>
              <a:rPr lang="en-GB" dirty="0"/>
              <a:t>River-drawing: What does your learning journey look like?</a:t>
            </a:r>
          </a:p>
          <a:p>
            <a:pPr lvl="1">
              <a:buFont typeface="Calibri" panose="020F0502020204030204" pitchFamily="34" charset="0"/>
              <a:buChar char="-"/>
            </a:pPr>
            <a:r>
              <a:rPr lang="en-GB" dirty="0"/>
              <a:t>LEGO®: What is your PhD?</a:t>
            </a:r>
          </a:p>
          <a:p>
            <a:pPr lvl="1">
              <a:buFont typeface="Calibri" panose="020F0502020204030204" pitchFamily="34" charset="0"/>
              <a:buChar char="-"/>
            </a:pPr>
            <a:endParaRPr lang="en-GB" dirty="0"/>
          </a:p>
          <a:p>
            <a:r>
              <a:rPr lang="en-GB" dirty="0"/>
              <a:t>Evaluation of workshop </a:t>
            </a:r>
          </a:p>
          <a:p>
            <a:pPr lvl="1">
              <a:buFont typeface="Calibri" panose="020F0502020204030204" pitchFamily="34" charset="0"/>
              <a:buChar char="-"/>
            </a:pPr>
            <a:r>
              <a:rPr lang="en-GB" dirty="0"/>
              <a:t>What are well-being and resilience</a:t>
            </a:r>
          </a:p>
          <a:p>
            <a:pPr lvl="1">
              <a:buFont typeface="Calibri" panose="020F0502020204030204" pitchFamily="34" charset="0"/>
              <a:buChar char="-"/>
            </a:pPr>
            <a:r>
              <a:rPr lang="en-GB" dirty="0"/>
              <a:t>Benefits and limitations </a:t>
            </a:r>
          </a:p>
          <a:p>
            <a:pPr lvl="1">
              <a:buFont typeface="Calibri" panose="020F0502020204030204" pitchFamily="34" charset="0"/>
              <a:buChar char="-"/>
            </a:pPr>
            <a:r>
              <a:rPr lang="en-GB" dirty="0"/>
              <a:t>Role of the creative methods</a:t>
            </a:r>
          </a:p>
          <a:p>
            <a:pPr lvl="1">
              <a:buFont typeface="Calibri" panose="020F0502020204030204" pitchFamily="34" charset="0"/>
              <a:buChar char="-"/>
            </a:pPr>
            <a:endParaRPr lang="en-GB" dirty="0"/>
          </a:p>
        </p:txBody>
      </p:sp>
    </p:spTree>
    <p:extLst>
      <p:ext uri="{BB962C8B-B14F-4D97-AF65-F5344CB8AC3E}">
        <p14:creationId xmlns:p14="http://schemas.microsoft.com/office/powerpoint/2010/main" val="1329750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Why PhD students’ Well-being?</a:t>
            </a:r>
          </a:p>
        </p:txBody>
      </p:sp>
      <p:sp>
        <p:nvSpPr>
          <p:cNvPr id="3" name="Content Placeholder 2"/>
          <p:cNvSpPr>
            <a:spLocks noGrp="1"/>
          </p:cNvSpPr>
          <p:nvPr>
            <p:ph idx="1"/>
          </p:nvPr>
        </p:nvSpPr>
        <p:spPr/>
        <p:txBody>
          <a:bodyPr/>
          <a:lstStyle/>
          <a:p>
            <a:r>
              <a:rPr lang="en-GB" dirty="0"/>
              <a:t>Challenges:</a:t>
            </a:r>
          </a:p>
          <a:p>
            <a:pPr lvl="1"/>
            <a:r>
              <a:rPr lang="en-GB" dirty="0"/>
              <a:t>Isolation/Community</a:t>
            </a:r>
          </a:p>
          <a:p>
            <a:pPr lvl="1"/>
            <a:r>
              <a:rPr lang="en-GB" dirty="0"/>
              <a:t>Conceptual sophistication/advancement of the field</a:t>
            </a:r>
          </a:p>
          <a:p>
            <a:pPr lvl="1"/>
            <a:r>
              <a:rPr lang="en-GB" dirty="0"/>
              <a:t>Motivation</a:t>
            </a:r>
          </a:p>
          <a:p>
            <a:pPr lvl="1"/>
            <a:r>
              <a:rPr lang="en-GB" dirty="0"/>
              <a:t>Scope of project</a:t>
            </a:r>
          </a:p>
          <a:p>
            <a:pPr lvl="1"/>
            <a:r>
              <a:rPr lang="en-GB" dirty="0"/>
              <a:t>Uncertainty</a:t>
            </a:r>
          </a:p>
          <a:p>
            <a:pPr marL="457200" lvl="1" indent="0">
              <a:buNone/>
            </a:pPr>
            <a:endParaRPr lang="en-GB" dirty="0"/>
          </a:p>
          <a:p>
            <a:pPr lvl="1"/>
            <a:endParaRPr lang="en-GB" dirty="0"/>
          </a:p>
        </p:txBody>
      </p:sp>
    </p:spTree>
    <p:extLst>
      <p:ext uri="{BB962C8B-B14F-4D97-AF65-F5344CB8AC3E}">
        <p14:creationId xmlns:p14="http://schemas.microsoft.com/office/powerpoint/2010/main" val="207791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Lesham</a:t>
            </a:r>
            <a:r>
              <a:rPr lang="en-GB" dirty="0"/>
              <a:t> and Trafford</a:t>
            </a:r>
          </a:p>
        </p:txBody>
      </p:sp>
      <p:pic>
        <p:nvPicPr>
          <p:cNvPr id="3" name="Picture 2"/>
          <p:cNvPicPr/>
          <p:nvPr/>
        </p:nvPicPr>
        <p:blipFill>
          <a:blip r:embed="rId2">
            <a:duotone>
              <a:prstClr val="black"/>
              <a:schemeClr val="accent5">
                <a:tint val="45000"/>
                <a:satMod val="400000"/>
              </a:schemeClr>
            </a:duotone>
          </a:blip>
          <a:srcRect l="34837" t="30642" r="34657" b="40988"/>
          <a:stretch>
            <a:fillRect/>
          </a:stretch>
        </p:blipFill>
        <p:spPr bwMode="auto">
          <a:xfrm>
            <a:off x="2016919" y="1608518"/>
            <a:ext cx="7942743" cy="4676373"/>
          </a:xfrm>
          <a:prstGeom prst="rect">
            <a:avLst/>
          </a:prstGeom>
          <a:noFill/>
          <a:ln w="9525">
            <a:noFill/>
            <a:miter lim="800000"/>
            <a:headEnd/>
            <a:tailEnd/>
          </a:ln>
        </p:spPr>
      </p:pic>
    </p:spTree>
    <p:extLst>
      <p:ext uri="{BB962C8B-B14F-4D97-AF65-F5344CB8AC3E}">
        <p14:creationId xmlns:p14="http://schemas.microsoft.com/office/powerpoint/2010/main" val="236688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PhD as a rite of passage</a:t>
            </a:r>
          </a:p>
        </p:txBody>
      </p:sp>
      <p:sp>
        <p:nvSpPr>
          <p:cNvPr id="3" name="Content Placeholder 2"/>
          <p:cNvSpPr>
            <a:spLocks noGrp="1"/>
          </p:cNvSpPr>
          <p:nvPr>
            <p:ph idx="1"/>
          </p:nvPr>
        </p:nvSpPr>
        <p:spPr>
          <a:xfrm>
            <a:off x="1103312" y="5671751"/>
            <a:ext cx="8946541" cy="576648"/>
          </a:xfrm>
        </p:spPr>
        <p:txBody>
          <a:bodyPr/>
          <a:lstStyle/>
          <a:p>
            <a:r>
              <a:rPr lang="en-GB" dirty="0"/>
              <a:t>Elisabeth </a:t>
            </a:r>
            <a:r>
              <a:rPr lang="en-GB" dirty="0" err="1"/>
              <a:t>Kubler</a:t>
            </a:r>
            <a:r>
              <a:rPr lang="en-GB" dirty="0"/>
              <a:t>-Ross</a:t>
            </a:r>
          </a:p>
        </p:txBody>
      </p:sp>
      <p:pic>
        <p:nvPicPr>
          <p:cNvPr id="4" name="Picture 3"/>
          <p:cNvPicPr/>
          <p:nvPr/>
        </p:nvPicPr>
        <p:blipFill rotWithShape="1">
          <a:blip r:embed="rId2" cstate="print">
            <a:duotone>
              <a:prstClr val="black"/>
              <a:schemeClr val="accent5">
                <a:tint val="45000"/>
                <a:satMod val="400000"/>
              </a:schemeClr>
            </a:duotone>
          </a:blip>
          <a:srcRect t="12823"/>
          <a:stretch/>
        </p:blipFill>
        <p:spPr bwMode="auto">
          <a:xfrm>
            <a:off x="2150076" y="1235677"/>
            <a:ext cx="8402594" cy="44360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851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57FB-7B75-45BD-AC41-C589B38EB6FE}"/>
              </a:ext>
            </a:extLst>
          </p:cNvPr>
          <p:cNvSpPr>
            <a:spLocks noGrp="1"/>
          </p:cNvSpPr>
          <p:nvPr>
            <p:ph type="title"/>
          </p:nvPr>
        </p:nvSpPr>
        <p:spPr>
          <a:xfrm>
            <a:off x="838200" y="430140"/>
            <a:ext cx="10515600" cy="1325563"/>
          </a:xfrm>
        </p:spPr>
        <p:txBody>
          <a:bodyPr/>
          <a:lstStyle/>
          <a:p>
            <a:r>
              <a:rPr lang="en-GB" b="1" dirty="0"/>
              <a:t>Let’s make and do….</a:t>
            </a:r>
          </a:p>
        </p:txBody>
      </p:sp>
      <p:pic>
        <p:nvPicPr>
          <p:cNvPr id="4" name="Grafik 3">
            <a:extLst>
              <a:ext uri="{FF2B5EF4-FFF2-40B4-BE49-F238E27FC236}">
                <a16:creationId xmlns:a16="http://schemas.microsoft.com/office/drawing/2014/main" id="{DDB79D8C-AE28-4708-91E2-90B91E5F6E37}"/>
              </a:ext>
            </a:extLst>
          </p:cNvPr>
          <p:cNvPicPr>
            <a:picLocks noChangeAspect="1"/>
          </p:cNvPicPr>
          <p:nvPr/>
        </p:nvPicPr>
        <p:blipFill rotWithShape="1">
          <a:blip r:embed="rId2"/>
          <a:srcRect r="940" b="27038"/>
          <a:stretch/>
        </p:blipFill>
        <p:spPr>
          <a:xfrm>
            <a:off x="2214563" y="1755703"/>
            <a:ext cx="7529512" cy="4159324"/>
          </a:xfrm>
          <a:prstGeom prst="rect">
            <a:avLst/>
          </a:prstGeom>
        </p:spPr>
      </p:pic>
    </p:spTree>
    <p:extLst>
      <p:ext uri="{BB962C8B-B14F-4D97-AF65-F5344CB8AC3E}">
        <p14:creationId xmlns:p14="http://schemas.microsoft.com/office/powerpoint/2010/main" val="48653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09C0A8F0-529B-4606-AF83-A2D5CF8A4134}"/>
              </a:ext>
            </a:extLst>
          </p:cNvPr>
          <p:cNvPicPr>
            <a:picLocks noChangeAspect="1"/>
          </p:cNvPicPr>
          <p:nvPr/>
        </p:nvPicPr>
        <p:blipFill rotWithShape="1">
          <a:blip r:embed="rId2"/>
          <a:srcRect b="25208"/>
          <a:stretch/>
        </p:blipFill>
        <p:spPr>
          <a:xfrm>
            <a:off x="6096000" y="671511"/>
            <a:ext cx="5473028" cy="5457826"/>
          </a:xfrm>
          <a:prstGeom prst="rect">
            <a:avLst/>
          </a:prstGeom>
        </p:spPr>
      </p:pic>
      <p:pic>
        <p:nvPicPr>
          <p:cNvPr id="9" name="Grafik 8">
            <a:extLst>
              <a:ext uri="{FF2B5EF4-FFF2-40B4-BE49-F238E27FC236}">
                <a16:creationId xmlns:a16="http://schemas.microsoft.com/office/drawing/2014/main" id="{6A40E4F4-E2A1-4BDF-8DB2-320ACB9FC603}"/>
              </a:ext>
            </a:extLst>
          </p:cNvPr>
          <p:cNvPicPr>
            <a:picLocks noChangeAspect="1"/>
          </p:cNvPicPr>
          <p:nvPr/>
        </p:nvPicPr>
        <p:blipFill>
          <a:blip r:embed="rId3"/>
          <a:stretch>
            <a:fillRect/>
          </a:stretch>
        </p:blipFill>
        <p:spPr>
          <a:xfrm>
            <a:off x="495299" y="185737"/>
            <a:ext cx="4864894" cy="6486526"/>
          </a:xfrm>
          <a:prstGeom prst="rect">
            <a:avLst/>
          </a:prstGeom>
        </p:spPr>
      </p:pic>
    </p:spTree>
    <p:extLst>
      <p:ext uri="{BB962C8B-B14F-4D97-AF65-F5344CB8AC3E}">
        <p14:creationId xmlns:p14="http://schemas.microsoft.com/office/powerpoint/2010/main" val="343912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C6C73673-AC8E-44A8-A8B8-31E1B5FC15B0}"/>
              </a:ext>
            </a:extLst>
          </p:cNvPr>
          <p:cNvPicPr>
            <a:picLocks noChangeAspect="1"/>
          </p:cNvPicPr>
          <p:nvPr/>
        </p:nvPicPr>
        <p:blipFill rotWithShape="1">
          <a:blip r:embed="rId2"/>
          <a:srcRect t="22500" b="10000"/>
          <a:stretch/>
        </p:blipFill>
        <p:spPr>
          <a:xfrm>
            <a:off x="120225" y="35719"/>
            <a:ext cx="9144000" cy="4629150"/>
          </a:xfrm>
          <a:prstGeom prst="rect">
            <a:avLst/>
          </a:prstGeom>
        </p:spPr>
      </p:pic>
      <p:pic>
        <p:nvPicPr>
          <p:cNvPr id="10" name="Grafik 9">
            <a:extLst>
              <a:ext uri="{FF2B5EF4-FFF2-40B4-BE49-F238E27FC236}">
                <a16:creationId xmlns:a16="http://schemas.microsoft.com/office/drawing/2014/main" id="{DD66F4EA-709D-46AA-926C-36F2E216BA6D}"/>
              </a:ext>
            </a:extLst>
          </p:cNvPr>
          <p:cNvPicPr>
            <a:picLocks noChangeAspect="1"/>
          </p:cNvPicPr>
          <p:nvPr/>
        </p:nvPicPr>
        <p:blipFill rotWithShape="1">
          <a:blip r:embed="rId3"/>
          <a:srcRect l="7246" t="19375" r="15809" b="22500"/>
          <a:stretch/>
        </p:blipFill>
        <p:spPr>
          <a:xfrm>
            <a:off x="8114138" y="2836069"/>
            <a:ext cx="3957637" cy="3986212"/>
          </a:xfrm>
          <a:prstGeom prst="rect">
            <a:avLst/>
          </a:prstGeom>
        </p:spPr>
      </p:pic>
    </p:spTree>
    <p:extLst>
      <p:ext uri="{BB962C8B-B14F-4D97-AF65-F5344CB8AC3E}">
        <p14:creationId xmlns:p14="http://schemas.microsoft.com/office/powerpoint/2010/main" val="59837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is Well-being</a:t>
            </a:r>
          </a:p>
        </p:txBody>
      </p:sp>
      <p:sp>
        <p:nvSpPr>
          <p:cNvPr id="3" name="Content Placeholder 2"/>
          <p:cNvSpPr>
            <a:spLocks noGrp="1"/>
          </p:cNvSpPr>
          <p:nvPr>
            <p:ph idx="1"/>
          </p:nvPr>
        </p:nvSpPr>
        <p:spPr/>
        <p:txBody>
          <a:bodyPr/>
          <a:lstStyle/>
          <a:p>
            <a:r>
              <a:rPr lang="en-GB" dirty="0"/>
              <a:t>Not the same as happiness</a:t>
            </a:r>
          </a:p>
          <a:p>
            <a:r>
              <a:rPr lang="en-GB" dirty="0"/>
              <a:t>Not reducible to a mental state</a:t>
            </a:r>
          </a:p>
          <a:p>
            <a:r>
              <a:rPr lang="en-GB" dirty="0"/>
              <a:t>“a </a:t>
            </a:r>
            <a:r>
              <a:rPr lang="en-GB" b="1" dirty="0"/>
              <a:t>dynamic</a:t>
            </a:r>
            <a:r>
              <a:rPr lang="en-GB" dirty="0"/>
              <a:t> state in which the individual is able to develop their potential” (National Accounts of Wellbeing (2009)</a:t>
            </a:r>
          </a:p>
          <a:p>
            <a:r>
              <a:rPr lang="en-GB" dirty="0"/>
              <a:t>Not something that can be done to an individual!</a:t>
            </a:r>
          </a:p>
        </p:txBody>
      </p:sp>
    </p:spTree>
    <p:extLst>
      <p:ext uri="{BB962C8B-B14F-4D97-AF65-F5344CB8AC3E}">
        <p14:creationId xmlns:p14="http://schemas.microsoft.com/office/powerpoint/2010/main" val="911040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903</Words>
  <Application>Microsoft Office PowerPoint</Application>
  <PresentationFormat>Breitbild</PresentationFormat>
  <Paragraphs>104</Paragraphs>
  <Slides>18</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Calibri Light</vt:lpstr>
      <vt:lpstr>Office Theme</vt:lpstr>
      <vt:lpstr>Using creative methods to support PhD students’ well-being</vt:lpstr>
      <vt:lpstr>Overview</vt:lpstr>
      <vt:lpstr>Why PhD students’ Well-being?</vt:lpstr>
      <vt:lpstr>Lesham and Trafford</vt:lpstr>
      <vt:lpstr>PhD as a rite of passage</vt:lpstr>
      <vt:lpstr>Let’s make and do….</vt:lpstr>
      <vt:lpstr>PowerPoint-Präsentation</vt:lpstr>
      <vt:lpstr>PowerPoint-Präsentation</vt:lpstr>
      <vt:lpstr>What is Well-being</vt:lpstr>
      <vt:lpstr>What is Well-being?</vt:lpstr>
      <vt:lpstr>What is Well-being? Juniper et al’s 7 factors</vt:lpstr>
      <vt:lpstr>Student Support at the University of Kent</vt:lpstr>
      <vt:lpstr>PowerPoint-Präsentation</vt:lpstr>
      <vt:lpstr>Graduate School support for PhD students:</vt:lpstr>
      <vt:lpstr>Metaphor</vt:lpstr>
      <vt:lpstr>Metaphor</vt:lpstr>
      <vt:lpstr>What does wellbeing look like to our workshop participants?</vt:lpstr>
      <vt:lpstr>Using creative methods to support PhD students’ well-being</vt:lpstr>
    </vt:vector>
  </TitlesOfParts>
  <Company>University of Kent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Collins</dc:creator>
  <cp:lastModifiedBy>Nicole Brown</cp:lastModifiedBy>
  <cp:revision>28</cp:revision>
  <dcterms:created xsi:type="dcterms:W3CDTF">2018-02-27T10:57:28Z</dcterms:created>
  <dcterms:modified xsi:type="dcterms:W3CDTF">2018-03-27T05:42:13Z</dcterms:modified>
</cp:coreProperties>
</file>